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3" r:id="rId3"/>
  </p:sldMasterIdLst>
  <p:notesMasterIdLst>
    <p:notesMasterId r:id="rId27"/>
  </p:notesMasterIdLst>
  <p:sldIdLst>
    <p:sldId id="256" r:id="rId4"/>
    <p:sldId id="302" r:id="rId5"/>
    <p:sldId id="303" r:id="rId6"/>
    <p:sldId id="311" r:id="rId7"/>
    <p:sldId id="304" r:id="rId8"/>
    <p:sldId id="404" r:id="rId9"/>
    <p:sldId id="405" r:id="rId10"/>
    <p:sldId id="406" r:id="rId11"/>
    <p:sldId id="416" r:id="rId12"/>
    <p:sldId id="409" r:id="rId13"/>
    <p:sldId id="410" r:id="rId14"/>
    <p:sldId id="411" r:id="rId15"/>
    <p:sldId id="412" r:id="rId16"/>
    <p:sldId id="415" r:id="rId17"/>
    <p:sldId id="417" r:id="rId18"/>
    <p:sldId id="418" r:id="rId19"/>
    <p:sldId id="419" r:id="rId20"/>
    <p:sldId id="420" r:id="rId21"/>
    <p:sldId id="421" r:id="rId22"/>
    <p:sldId id="422" r:id="rId23"/>
    <p:sldId id="423" r:id="rId24"/>
    <p:sldId id="414" r:id="rId25"/>
    <p:sldId id="345" r:id="rId26"/>
  </p:sldIdLst>
  <p:sldSz cx="9144000" cy="5143500" type="screen16x9"/>
  <p:notesSz cx="6950075" cy="92360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B4EA"/>
    <a:srgbClr val="98DFBB"/>
    <a:srgbClr val="9AD3E9"/>
    <a:srgbClr val="F8B2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6279" autoAdjust="0"/>
  </p:normalViewPr>
  <p:slideViewPr>
    <p:cSldViewPr snapToGrid="0">
      <p:cViewPr varScale="1">
        <p:scale>
          <a:sx n="96" d="100"/>
          <a:sy n="96" d="100"/>
        </p:scale>
        <p:origin x="2034" y="90"/>
      </p:cViewPr>
      <p:guideLst>
        <p:guide orient="horz" pos="184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A0FE4780-4742-4AF7-B9F6-29387D06C872}" type="datetimeFigureOut">
              <a:rPr lang="ko-KR" altLang="en-US" smtClean="0"/>
              <a:pPr/>
              <a:t>2025-06-03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950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ko-KR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B820E160-F603-41F3-A192-DC95957721C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1441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0E160-F603-41F3-A192-DC95957721C3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68198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28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20E160-F603-41F3-A192-DC95957721C3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8654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20E160-F603-41F3-A192-DC95957721C3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923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28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20E160-F603-41F3-A192-DC95957721C3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4495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28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20E160-F603-41F3-A192-DC95957721C3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89775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20E160-F603-41F3-A192-DC95957721C3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77998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28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20E160-F603-41F3-A192-DC95957721C3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62890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20E160-F603-41F3-A192-DC95957721C3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64679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20E160-F603-41F3-A192-DC95957721C3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89237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20E160-F603-41F3-A192-DC95957721C3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61870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20E160-F603-41F3-A192-DC95957721C3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55962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0E160-F603-41F3-A192-DC95957721C3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436719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20E160-F603-41F3-A192-DC95957721C3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578538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20E160-F603-41F3-A192-DC95957721C3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944895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20E160-F603-41F3-A192-DC95957721C3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111080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0E160-F603-41F3-A192-DC95957721C3}" type="slidenum">
              <a:rPr lang="ko-KR" altLang="en-US" smtClean="0"/>
              <a:pPr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097798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0E160-F603-41F3-A192-DC95957721C3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91167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0E160-F603-41F3-A192-DC95957721C3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06503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0E160-F603-41F3-A192-DC95957721C3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93124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28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20E160-F603-41F3-A192-DC95957721C3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00796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20E160-F603-41F3-A192-DC95957721C3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87146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20E160-F603-41F3-A192-DC95957721C3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25354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20E160-F603-41F3-A192-DC95957721C3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3118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2.png"/><Relationship Id="rId7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3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923928" y="2643759"/>
            <a:ext cx="5220072" cy="1080120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sz="3600" dirty="0">
                <a:ea typeface="맑은 고딕" pitchFamily="50" charset="-127"/>
              </a:rPr>
              <a:t>FREE PPT TEMPLATES</a:t>
            </a:r>
            <a:endParaRPr lang="en-US" altLang="ko-KR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923928" y="3723878"/>
            <a:ext cx="5219924" cy="504056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INSTERT THE TITLE OF YOUR </a:t>
            </a:r>
          </a:p>
          <a:p>
            <a:pPr lvl="0"/>
            <a:r>
              <a:rPr lang="en-US" altLang="ko-KR" dirty="0"/>
              <a:t>PRESENTATION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6273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asic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0" y="0"/>
            <a:ext cx="3059832" cy="219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6084000" y="2947500"/>
            <a:ext cx="3060000" cy="219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14479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asic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528392" y="0"/>
            <a:ext cx="2123728" cy="32198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7020272" y="1923678"/>
            <a:ext cx="2123728" cy="32198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802514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Basic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717858" y="1275606"/>
            <a:ext cx="2448545" cy="20240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3339542" y="1275606"/>
            <a:ext cx="2448273" cy="20240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960954" y="1275606"/>
            <a:ext cx="2448273" cy="20240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DDA4CE02-F7F3-4BCD-B8DB-4DFD03965EC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39A54B34-6F96-4E3E-B72E-E680E3CE271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4839971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Basic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D:\Fullppt\005-PNG이미지\모니터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286" y="1275606"/>
            <a:ext cx="2923753" cy="2518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" descr="D:\Fullppt\005-PNG이미지\모니터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2646" y="1275606"/>
            <a:ext cx="2923753" cy="2518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582656" y="1374406"/>
            <a:ext cx="2700000" cy="158483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820964" y="1374406"/>
            <a:ext cx="2736000" cy="158483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2F3CBFE9-6225-4EAB-9415-3558F6BE9A6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9E9189EF-3C10-45A2-8749-4187192ACEC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7308940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Basic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nut 3"/>
          <p:cNvSpPr/>
          <p:nvPr userDrawn="1"/>
        </p:nvSpPr>
        <p:spPr>
          <a:xfrm>
            <a:off x="2847111" y="1179745"/>
            <a:ext cx="3401564" cy="3401564"/>
          </a:xfrm>
          <a:prstGeom prst="donut">
            <a:avLst>
              <a:gd name="adj" fmla="val 1353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5" name="Picture 2" descr="D:\Fullppt\PNG이미지\핸드폰2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225" y="1079005"/>
            <a:ext cx="3373328" cy="4085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566328" y="1217153"/>
            <a:ext cx="1945465" cy="30051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9B4F25E9-AA8C-4BD3-BF1F-56D20DF8DD5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40BDE80-4E1C-47DE-8168-381888FDC3F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219204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nd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707971">
            <a:off x="2873932" y="156273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527839">
            <a:off x="3005459" y="3443641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414606">
            <a:off x="1967897" y="2192112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62721" flipH="1">
            <a:off x="2110757" y="805096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864253" flipH="1">
            <a:off x="3934583" y="142673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64798">
            <a:off x="5618205" y="2384716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274931">
            <a:off x="5463157" y="736150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29549">
            <a:off x="4788024" y="3370715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3"/>
          <p:cNvGrpSpPr/>
          <p:nvPr userDrawn="1"/>
        </p:nvGrpSpPr>
        <p:grpSpPr>
          <a:xfrm>
            <a:off x="2254580" y="248388"/>
            <a:ext cx="4634840" cy="4646724"/>
            <a:chOff x="1115616" y="1275607"/>
            <a:chExt cx="2585656" cy="2592286"/>
          </a:xfrm>
        </p:grpSpPr>
        <p:pic>
          <p:nvPicPr>
            <p:cNvPr id="5" name="Picture 2" descr="E:\002-KIMS BUSINESS\007-02-Googleslidesppt\02-GSppt-Contents-Kim\20170215\03-abs\item01-png.png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1275607"/>
              <a:ext cx="2585656" cy="25922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Oval 5"/>
            <p:cNvSpPr/>
            <p:nvPr userDrawn="1"/>
          </p:nvSpPr>
          <p:spPr>
            <a:xfrm>
              <a:off x="1595313" y="1758619"/>
              <a:ext cx="1626263" cy="162626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38100" dir="18900000">
                <a:prstClr val="black">
                  <a:alpha val="2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n-lt"/>
              </a:endParaRPr>
            </a:p>
          </p:txBody>
        </p:sp>
      </p:grp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03848" y="2101602"/>
            <a:ext cx="2736303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03700" y="2677666"/>
            <a:ext cx="2736303" cy="43204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</a:t>
            </a:r>
          </a:p>
          <a:p>
            <a:pPr lvl="0"/>
            <a:r>
              <a:rPr lang="en-US" altLang="ko-KR" dirty="0"/>
              <a:t>of your subtitle Here</a:t>
            </a:r>
          </a:p>
        </p:txBody>
      </p:sp>
      <p:pic>
        <p:nvPicPr>
          <p:cNvPr id="2050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2860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E:\002-KIMS BUSINESS\007-02-Googleslidesppt\02-GSppt-Contents-Kim\20170215\03-abs\item02-png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624792"/>
            <a:ext cx="1407408" cy="1518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24771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213800" y="2230378"/>
            <a:ext cx="4930200" cy="47357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213800" y="2703954"/>
            <a:ext cx="4930200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5" name="Picture 2" descr="E:\002-KIMS BUSINESS\007-02-Googleslidesppt\02-GSppt-Contents-Kim\20170215\03-abs\item01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39" y="3651870"/>
            <a:ext cx="1013895" cy="1016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E:\002-KIMS BUSINESS\007-02-Googleslidesppt\02-GSppt-Contents-Kim\20170215\03-abs\item01-png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950740"/>
            <a:ext cx="648072" cy="649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E:\002-KIMS BUSINESS\007-02-Googleslidesppt\02-GSppt-Contents-Kim\20170215\03-abs\item01-png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19818"/>
            <a:ext cx="442142" cy="443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E:\002-KIMS BUSINESS\007-02-Googleslidesppt\02-GSppt-Contents-Kim\20170215\03-abs\item01-png.pn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1779200"/>
            <a:ext cx="360040" cy="360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/>
          <p:cNvGrpSpPr/>
          <p:nvPr userDrawn="1"/>
        </p:nvGrpSpPr>
        <p:grpSpPr>
          <a:xfrm>
            <a:off x="1115616" y="1275607"/>
            <a:ext cx="2585656" cy="2592286"/>
            <a:chOff x="1115616" y="1275607"/>
            <a:chExt cx="2585656" cy="2592286"/>
          </a:xfrm>
        </p:grpSpPr>
        <p:pic>
          <p:nvPicPr>
            <p:cNvPr id="1026" name="Picture 2" descr="E:\002-KIMS BUSINESS\007-02-Googleslidesppt\02-GSppt-Contents-Kim\20170215\03-abs\item01-png.png"/>
            <p:cNvPicPr>
              <a:picLocks noChangeAspect="1" noChangeArrowheads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1275607"/>
              <a:ext cx="2585656" cy="25922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Oval 1"/>
            <p:cNvSpPr/>
            <p:nvPr userDrawn="1"/>
          </p:nvSpPr>
          <p:spPr>
            <a:xfrm>
              <a:off x="1796376" y="1959682"/>
              <a:ext cx="1224136" cy="12241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38100" dir="18900000">
                <a:prstClr val="black">
                  <a:alpha val="2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027" name="Picture 3" descr="E:\002-KIMS BUSINESS\007-02-Googleslidesppt\02-GSppt-Contents-Kim\20170215\03-abs\item02-png.png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3578808"/>
            <a:ext cx="1475656" cy="1592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E:\002-KIMS BUSINESS\007-02-Googleslidesppt\02-GSppt-Contents-Kim\20170215\03-abs\item02-png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226854" y="-51527"/>
            <a:ext cx="879830" cy="949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823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707971">
            <a:off x="2873932" y="156273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527839">
            <a:off x="3005459" y="3443641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414606">
            <a:off x="1967897" y="2192112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62721" flipH="1">
            <a:off x="2110757" y="805096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864253" flipH="1">
            <a:off x="3934583" y="142673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64798">
            <a:off x="5618205" y="2384716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274931">
            <a:off x="5463157" y="736150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29549">
            <a:off x="4788024" y="3370715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Group 3"/>
          <p:cNvGrpSpPr/>
          <p:nvPr userDrawn="1"/>
        </p:nvGrpSpPr>
        <p:grpSpPr>
          <a:xfrm>
            <a:off x="2254580" y="248388"/>
            <a:ext cx="4634840" cy="4646724"/>
            <a:chOff x="1115616" y="1275607"/>
            <a:chExt cx="2585656" cy="2592286"/>
          </a:xfrm>
        </p:grpSpPr>
        <p:pic>
          <p:nvPicPr>
            <p:cNvPr id="5" name="Picture 2" descr="E:\002-KIMS BUSINESS\007-02-Googleslidesppt\02-GSppt-Contents-Kim\20170215\03-abs\item01-png.png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1275607"/>
              <a:ext cx="2585656" cy="25922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Oval 5"/>
            <p:cNvSpPr/>
            <p:nvPr userDrawn="1"/>
          </p:nvSpPr>
          <p:spPr>
            <a:xfrm>
              <a:off x="1595313" y="1758619"/>
              <a:ext cx="1626263" cy="162626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38100" dir="18900000">
                <a:prstClr val="black">
                  <a:alpha val="2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n-lt"/>
              </a:endParaRPr>
            </a:p>
          </p:txBody>
        </p:sp>
      </p:grp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03848" y="2101602"/>
            <a:ext cx="2736303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03700" y="2677666"/>
            <a:ext cx="2736303" cy="43204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</a:t>
            </a:r>
          </a:p>
          <a:p>
            <a:pPr lvl="0"/>
            <a:r>
              <a:rPr lang="en-US" altLang="ko-KR" dirty="0"/>
              <a:t>of your subtitle Here</a:t>
            </a:r>
          </a:p>
        </p:txBody>
      </p:sp>
      <p:pic>
        <p:nvPicPr>
          <p:cNvPr id="2050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2860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E:\002-KIMS BUSINESS\007-02-Googleslidesppt\02-GSppt-Contents-Kim\20170215\03-abs\item02-png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624792"/>
            <a:ext cx="1407408" cy="1518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2477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5712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 userDrawn="1"/>
        </p:nvGrpSpPr>
        <p:grpSpPr>
          <a:xfrm>
            <a:off x="2843808" y="377122"/>
            <a:ext cx="3456384" cy="3465247"/>
            <a:chOff x="1115616" y="1275607"/>
            <a:chExt cx="2585656" cy="2592286"/>
          </a:xfrm>
        </p:grpSpPr>
        <p:pic>
          <p:nvPicPr>
            <p:cNvPr id="5" name="Picture 2" descr="E:\002-KIMS BUSINESS\007-02-Googleslidesppt\02-GSppt-Contents-Kim\20170215\03-abs\item01-png.png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1275607"/>
              <a:ext cx="2585656" cy="25922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Oval 5"/>
            <p:cNvSpPr/>
            <p:nvPr userDrawn="1"/>
          </p:nvSpPr>
          <p:spPr>
            <a:xfrm>
              <a:off x="1796376" y="1959682"/>
              <a:ext cx="1224136" cy="12241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38100" dir="18900000">
                <a:prstClr val="black">
                  <a:alpha val="2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7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829098" y="3829794"/>
            <a:ext cx="3456384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Welcome!!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828950" y="4443958"/>
            <a:ext cx="3456384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376203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asic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290409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1290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asic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863568" y="1599822"/>
            <a:ext cx="1440000" cy="144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842131" y="1597374"/>
            <a:ext cx="1440000" cy="144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834733" y="1597374"/>
            <a:ext cx="1440000" cy="144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6827011" y="1599822"/>
            <a:ext cx="1440000" cy="144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" name="Block Arc 1"/>
          <p:cNvSpPr/>
          <p:nvPr userDrawn="1"/>
        </p:nvSpPr>
        <p:spPr>
          <a:xfrm>
            <a:off x="683568" y="1419822"/>
            <a:ext cx="1800000" cy="1800000"/>
          </a:xfrm>
          <a:prstGeom prst="blockArc">
            <a:avLst>
              <a:gd name="adj1" fmla="val 10800000"/>
              <a:gd name="adj2" fmla="val 94979"/>
              <a:gd name="adj3" fmla="val 540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2" name="Block Arc 11"/>
          <p:cNvSpPr/>
          <p:nvPr userDrawn="1"/>
        </p:nvSpPr>
        <p:spPr>
          <a:xfrm>
            <a:off x="2671382" y="1419822"/>
            <a:ext cx="1800000" cy="1800000"/>
          </a:xfrm>
          <a:prstGeom prst="blockArc">
            <a:avLst>
              <a:gd name="adj1" fmla="val 10800000"/>
              <a:gd name="adj2" fmla="val 94979"/>
              <a:gd name="adj3" fmla="val 540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3" name="Block Arc 12"/>
          <p:cNvSpPr/>
          <p:nvPr userDrawn="1"/>
        </p:nvSpPr>
        <p:spPr>
          <a:xfrm>
            <a:off x="4659196" y="1419822"/>
            <a:ext cx="1800000" cy="1800000"/>
          </a:xfrm>
          <a:prstGeom prst="blockArc">
            <a:avLst>
              <a:gd name="adj1" fmla="val 10800000"/>
              <a:gd name="adj2" fmla="val 94979"/>
              <a:gd name="adj3" fmla="val 540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" name="Block Arc 13"/>
          <p:cNvSpPr/>
          <p:nvPr userDrawn="1"/>
        </p:nvSpPr>
        <p:spPr>
          <a:xfrm>
            <a:off x="6647011" y="1419822"/>
            <a:ext cx="1800000" cy="1800000"/>
          </a:xfrm>
          <a:prstGeom prst="blockArc">
            <a:avLst>
              <a:gd name="adj1" fmla="val 10800000"/>
              <a:gd name="adj2" fmla="val 94979"/>
              <a:gd name="adj3" fmla="val 540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EDBECCA6-8618-46C3-A8D4-3B6399CCEF8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1D40A599-6D66-4DC9-82BB-52C171B56B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33499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grpSp>
        <p:nvGrpSpPr>
          <p:cNvPr id="5" name="Group 4"/>
          <p:cNvGrpSpPr/>
          <p:nvPr userDrawn="1"/>
        </p:nvGrpSpPr>
        <p:grpSpPr>
          <a:xfrm>
            <a:off x="354008" y="1131589"/>
            <a:ext cx="2849840" cy="3649171"/>
            <a:chOff x="354008" y="1131589"/>
            <a:chExt cx="2849840" cy="3649171"/>
          </a:xfrm>
        </p:grpSpPr>
        <p:sp>
          <p:nvSpPr>
            <p:cNvPr id="6" name="Rounded Rectangle 5"/>
            <p:cNvSpPr/>
            <p:nvPr/>
          </p:nvSpPr>
          <p:spPr>
            <a:xfrm>
              <a:off x="354008" y="1131589"/>
              <a:ext cx="2849840" cy="3649171"/>
            </a:xfrm>
            <a:prstGeom prst="roundRect">
              <a:avLst>
                <a:gd name="adj" fmla="val 3968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531932" y="1347500"/>
              <a:ext cx="108520" cy="3240473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  <p:sp>
          <p:nvSpPr>
            <p:cNvPr id="12" name="Half Frame 11"/>
            <p:cNvSpPr/>
            <p:nvPr/>
          </p:nvSpPr>
          <p:spPr>
            <a:xfrm rot="5400000">
              <a:off x="2592642" y="1238201"/>
              <a:ext cx="502331" cy="502331"/>
            </a:xfrm>
            <a:prstGeom prst="halfFrame">
              <a:avLst>
                <a:gd name="adj1" fmla="val 23728"/>
                <a:gd name="adj2" fmla="val 24642"/>
              </a:avLst>
            </a:prstGeom>
            <a:solidFill>
              <a:schemeClr val="bg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8182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asic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2771800" y="1404764"/>
            <a:ext cx="6372200" cy="302433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A6C3AF05-0B8F-485E-983F-1B40340199E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D183D1CC-DF98-45E3-B7CE-601603E40D0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919319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68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55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2" r:id="rId3"/>
    <p:sldLayoutId id="2147483652" r:id="rId4"/>
    <p:sldLayoutId id="2147483661" r:id="rId5"/>
    <p:sldLayoutId id="2147483656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82" r:id="rId13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471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923928" y="1779007"/>
            <a:ext cx="5220072" cy="1272012"/>
          </a:xfrm>
        </p:spPr>
        <p:txBody>
          <a:bodyPr anchor="t"/>
          <a:lstStyle/>
          <a:p>
            <a:pPr lvl="0"/>
            <a:r>
              <a:rPr lang="en-US" altLang="ko-KR" dirty="0">
                <a:ea typeface="맑은 고딕" pitchFamily="50" charset="-127"/>
              </a:rPr>
              <a:t>Florida Ethics Overview &amp; Update</a:t>
            </a:r>
            <a:endParaRPr lang="en-US" altLang="ko-K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3923928" y="3435845"/>
            <a:ext cx="5219924" cy="1430393"/>
          </a:xfrm>
        </p:spPr>
        <p:txBody>
          <a:bodyPr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/>
              <a:t>Soil and Water Conservation  Districts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i="1" dirty="0"/>
              <a:t>August 14, 2025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ko-KR" i="1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/>
              <a:t>Gray Schafer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/>
              <a:t>Assistant General Counsel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/>
              <a:t>State of Florida Commission on Ethics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563888" y="1923678"/>
            <a:ext cx="216024" cy="2880320"/>
            <a:chOff x="3424672" y="2643758"/>
            <a:chExt cx="283232" cy="1584176"/>
          </a:xfrm>
        </p:grpSpPr>
        <p:sp>
          <p:nvSpPr>
            <p:cNvPr id="7" name="Rectangle 6"/>
            <p:cNvSpPr/>
            <p:nvPr/>
          </p:nvSpPr>
          <p:spPr>
            <a:xfrm>
              <a:off x="3635896" y="2643758"/>
              <a:ext cx="72008" cy="158417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565490" y="2643758"/>
              <a:ext cx="72007" cy="1584176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495081" y="2643758"/>
              <a:ext cx="72007" cy="158417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424672" y="2643758"/>
              <a:ext cx="72008" cy="158417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971841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9906" y="249793"/>
            <a:ext cx="9144000" cy="1000473"/>
          </a:xfrm>
        </p:spPr>
        <p:txBody>
          <a:bodyPr/>
          <a:lstStyle/>
          <a:p>
            <a:r>
              <a:rPr lang="en-US" altLang="ko-KR" dirty="0"/>
              <a:t>Conflicts of Interest – </a:t>
            </a:r>
          </a:p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“Doing Business” with your agency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10094" y="1485812"/>
            <a:ext cx="590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7315" y="1908861"/>
            <a:ext cx="6689558" cy="3339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Section 112.313(3) applies to public</a:t>
            </a:r>
            <a:r>
              <a:rPr lang="en-US" altLang="ko-KR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 officers—or immediate family members—</a:t>
            </a:r>
            <a:r>
              <a:rPr lang="en-US" altLang="ko-KR" sz="1600" u="sng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owning or serving as officers in a business</a:t>
            </a:r>
            <a:endParaRPr kumimoji="0" lang="en-US" altLang="ko-KR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cs typeface="Arial" pitchFamily="34" charset="0"/>
            </a:endParaRPr>
          </a:p>
          <a:p>
            <a:pPr marL="742950" marR="0" lvl="1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cs typeface="Arial" pitchFamily="34" charset="0"/>
            </a:endParaRPr>
          </a:p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Section 112.313(3) has two parts:</a:t>
            </a:r>
          </a:p>
          <a:p>
            <a:pPr marL="742950" marR="0" lvl="1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Cannot purchase for your District any goods/services from such a business;</a:t>
            </a:r>
          </a:p>
          <a:p>
            <a:pPr marL="742950" marR="0" lvl="1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Cannot have such a business sell goods/services to your District</a:t>
            </a:r>
            <a:endParaRPr kumimoji="0" lang="en-US" altLang="ko-KR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cs typeface="Arial" pitchFamily="34" charset="0"/>
            </a:endParaRPr>
          </a:p>
          <a:p>
            <a:pPr marL="742950" marR="0" lvl="1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cs typeface="Arial" pitchFamily="34" charset="0"/>
            </a:endParaRPr>
          </a:p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Grandfatherin</a:t>
            </a:r>
            <a:r>
              <a:rPr lang="en-US" altLang="ko-KR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g is possible!</a:t>
            </a:r>
            <a:endParaRPr kumimoji="0" lang="en-US" altLang="ko-KR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cs typeface="Arial" pitchFamily="34" charset="0"/>
            </a:endParaRPr>
          </a:p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270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9906" y="413423"/>
            <a:ext cx="9144000" cy="1000473"/>
          </a:xfrm>
        </p:spPr>
        <p:txBody>
          <a:bodyPr/>
          <a:lstStyle/>
          <a:p>
            <a:r>
              <a:rPr lang="en-US" altLang="ko-KR" dirty="0"/>
              <a:t>Conflicts of Interest – </a:t>
            </a:r>
          </a:p>
          <a:p>
            <a:r>
              <a:rPr lang="en-US" altLang="ko-KR" dirty="0"/>
              <a:t>Conflicting Employment/Contractual Relationships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10094" y="1836861"/>
            <a:ext cx="590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7315" y="1908861"/>
            <a:ext cx="6689558" cy="3339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Section 112.313(7)(a) applies if you are an employee of—or in contract with—a business or agency</a:t>
            </a:r>
          </a:p>
          <a:p>
            <a:pPr marL="742950" marR="0" lvl="1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cs typeface="Arial" pitchFamily="34" charset="0"/>
            </a:endParaRPr>
          </a:p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The first part of Section 112.313(7)(a) prohibits you from:</a:t>
            </a:r>
          </a:p>
          <a:p>
            <a:pPr marR="0" lvl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lang="en-US" altLang="ko-KR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	</a:t>
            </a:r>
          </a:p>
          <a:p>
            <a:pPr marR="0" lvl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lang="en-US" altLang="ko-KR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	1.  Having an employment or contractual relationship with a 	business entity or agency;</a:t>
            </a:r>
          </a:p>
          <a:p>
            <a:pPr marR="0" lvl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	</a:t>
            </a:r>
          </a:p>
          <a:p>
            <a:pPr marR="0" lvl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lang="en-US" altLang="ko-KR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	2.  When that entity/agency is being regulated by </a:t>
            </a:r>
            <a:r>
              <a:rPr lang="en-US" altLang="ko-KR" sz="1600" u="sng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or</a:t>
            </a:r>
            <a:r>
              <a:rPr lang="en-US" altLang="ko-KR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 is doing 	business with your District</a:t>
            </a:r>
            <a:endParaRPr kumimoji="0" lang="en-US" altLang="ko-KR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cs typeface="Arial" pitchFamily="34" charset="0"/>
            </a:endParaRPr>
          </a:p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5155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9906" y="413423"/>
            <a:ext cx="9144000" cy="1000473"/>
          </a:xfrm>
        </p:spPr>
        <p:txBody>
          <a:bodyPr/>
          <a:lstStyle/>
          <a:p>
            <a:r>
              <a:rPr lang="en-US" altLang="ko-KR" dirty="0"/>
              <a:t>Conflicts of Interest – </a:t>
            </a:r>
          </a:p>
          <a:p>
            <a:r>
              <a:rPr lang="en-US" altLang="ko-KR" dirty="0"/>
              <a:t>Conflicting Employment/Contractual Relationships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10094" y="1836861"/>
            <a:ext cx="590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7315" y="2187994"/>
            <a:ext cx="668955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The second part of Section 112.313(7)(a) prohibits you from </a:t>
            </a:r>
            <a:r>
              <a:rPr kumimoji="0" lang="en-US" altLang="ko-K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havin</a:t>
            </a:r>
            <a:r>
              <a:rPr lang="en-US" altLang="ko-KR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g an employment or contractual relationship that either</a:t>
            </a: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:</a:t>
            </a:r>
          </a:p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cs typeface="Arial" pitchFamily="34" charset="0"/>
            </a:endParaRP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Creates a continuing or frequently recurring conflict with the performance of your public duties; </a:t>
            </a:r>
            <a:r>
              <a:rPr kumimoji="0" lang="en-US" altLang="ko-KR" sz="1600" b="0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or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lang="en-US" altLang="ko-KR" sz="1600" dirty="0">
              <a:solidFill>
                <a:prstClr val="black">
                  <a:lumMod val="75000"/>
                  <a:lumOff val="25000"/>
                </a:prstClr>
              </a:solidFill>
              <a:latin typeface="Arial"/>
              <a:cs typeface="Arial" pitchFamily="34" charset="0"/>
            </a:endParaRP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Impedes your ability to fully and faithfully discharge your </a:t>
            </a:r>
            <a:r>
              <a:rPr kumimoji="0" lang="en-US" altLang="ko-K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publi</a:t>
            </a:r>
            <a:r>
              <a:rPr lang="en-US" altLang="ko-KR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c duties</a:t>
            </a:r>
            <a:endParaRPr kumimoji="0" lang="en-US" altLang="ko-KR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9700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9906" y="413423"/>
            <a:ext cx="9144000" cy="1000473"/>
          </a:xfrm>
        </p:spPr>
        <p:txBody>
          <a:bodyPr/>
          <a:lstStyle/>
          <a:p>
            <a:r>
              <a:rPr lang="en-US" altLang="ko-KR" dirty="0"/>
              <a:t>Statutory Exemptions to</a:t>
            </a:r>
          </a:p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Sections 112.313(3) and (7)(a)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33092" y="1576979"/>
            <a:ext cx="590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27221" y="1812062"/>
            <a:ext cx="6689558" cy="349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The majority of exemptions are laid out in Section 112.313(12)</a:t>
            </a:r>
          </a:p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cs typeface="Arial" pitchFamily="34" charset="0"/>
            </a:endParaRPr>
          </a:p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They include: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ko-KR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Sole Source of Supply;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ko-KR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Emergency Purchases;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ko-KR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Purchases made through sealed, competitive bidding;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ko-KR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When total amount of annual business is less than $500</a:t>
            </a:r>
          </a:p>
          <a:p>
            <a:pPr lvl="1">
              <a:spcAft>
                <a:spcPts val="600"/>
              </a:spcAft>
              <a:defRPr/>
            </a:pPr>
            <a:endParaRPr lang="en-US" altLang="ko-KR" sz="1600" dirty="0">
              <a:solidFill>
                <a:prstClr val="black">
                  <a:lumMod val="75000"/>
                  <a:lumOff val="25000"/>
                </a:prstClr>
              </a:solidFill>
              <a:latin typeface="Arial"/>
              <a:cs typeface="Arial" pitchFamily="34" charset="0"/>
            </a:endParaRPr>
          </a:p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600" b="0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But</a:t>
            </a: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…complying with the voting conflict statute will </a:t>
            </a:r>
            <a:r>
              <a:rPr kumimoji="0" lang="en-US" altLang="ko-KR" sz="1600" b="0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not</a:t>
            </a: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 cure a violation of Sections 112.313(3) or 112.313(7)(a)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kumimoji="0" lang="en-US" altLang="ko-KR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4578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9906" y="249793"/>
            <a:ext cx="9144000" cy="1000473"/>
          </a:xfrm>
        </p:spPr>
        <p:txBody>
          <a:bodyPr/>
          <a:lstStyle/>
          <a:p>
            <a:r>
              <a:rPr lang="en-US" altLang="ko-KR" dirty="0"/>
              <a:t>Voting Conflicts – Section 112.3143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90825" y="1178266"/>
            <a:ext cx="590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7315" y="1557812"/>
            <a:ext cx="6608024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The portion of the voting conflict statute applicable to local officers is Section 112.3143(3)</a:t>
            </a:r>
            <a:endParaRPr kumimoji="0" lang="en-US" altLang="ko-KR" sz="1600" b="0" i="0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cs typeface="Arial" pitchFamily="34" charset="0"/>
            </a:endParaRPr>
          </a:p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altLang="ko-KR" sz="1600" dirty="0">
              <a:solidFill>
                <a:prstClr val="black">
                  <a:lumMod val="75000"/>
                  <a:lumOff val="25000"/>
                </a:prstClr>
              </a:solidFill>
              <a:latin typeface="Arial"/>
              <a:cs typeface="Arial" pitchFamily="34" charset="0"/>
            </a:endParaRPr>
          </a:p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Conflicts hinge upon “</a:t>
            </a:r>
            <a:r>
              <a:rPr lang="en-US" altLang="ko-KR" sz="1600" u="sng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special private gain or loss</a:t>
            </a:r>
            <a:r>
              <a:rPr lang="en-US" altLang="ko-KR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” (i.e., an economic benefit or harm</a:t>
            </a:r>
          </a:p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cs typeface="Arial" pitchFamily="34" charset="0"/>
            </a:endParaRPr>
          </a:p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Two types of voting conflicts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ko-KR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May not vote on measure bringing “special private gain or loss” to yourself; </a:t>
            </a:r>
            <a:r>
              <a:rPr lang="en-US" altLang="ko-KR" sz="1600" u="sng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and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May not vote on measure which you </a:t>
            </a:r>
            <a:r>
              <a:rPr kumimoji="0" lang="en-US" altLang="ko-KR" sz="1600" b="0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know</a:t>
            </a: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 will bring “special private gain or loss” to a </a:t>
            </a:r>
            <a:r>
              <a:rPr kumimoji="0" lang="en-US" altLang="ko-KR" sz="1600" b="0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principal</a:t>
            </a: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, </a:t>
            </a:r>
            <a:r>
              <a:rPr kumimoji="0" lang="en-US" altLang="ko-KR" sz="1600" b="0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relative</a:t>
            </a: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, or </a:t>
            </a:r>
            <a:r>
              <a:rPr kumimoji="0" lang="en-US" altLang="ko-KR" sz="1600" b="0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business associate</a:t>
            </a:r>
          </a:p>
        </p:txBody>
      </p:sp>
    </p:spTree>
    <p:extLst>
      <p:ext uri="{BB962C8B-B14F-4D97-AF65-F5344CB8AC3E}">
        <p14:creationId xmlns:p14="http://schemas.microsoft.com/office/powerpoint/2010/main" val="34151378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403566"/>
            <a:ext cx="9144000" cy="1000473"/>
          </a:xfrm>
        </p:spPr>
        <p:txBody>
          <a:bodyPr/>
          <a:lstStyle/>
          <a:p>
            <a:r>
              <a:rPr lang="en-US" altLang="ko-KR" dirty="0"/>
              <a:t>Voting Conflicts – </a:t>
            </a:r>
          </a:p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Three Considerations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90825" y="1485812"/>
            <a:ext cx="590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7315" y="1557812"/>
            <a:ext cx="6608024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cs typeface="Arial" pitchFamily="34" charset="0"/>
            </a:endParaRP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AutoNum type="arabicParenBoth"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What is the size of the class that is going to be affected by this vote?</a:t>
            </a: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AutoNum type="arabicParenBoth"/>
              <a:tabLst/>
              <a:defRPr/>
            </a:pPr>
            <a:endParaRPr lang="en-US" altLang="ko-KR" sz="1600" dirty="0">
              <a:solidFill>
                <a:prstClr val="black">
                  <a:lumMod val="75000"/>
                  <a:lumOff val="25000"/>
                </a:prstClr>
              </a:solidFill>
              <a:latin typeface="Arial"/>
              <a:cs typeface="Arial" pitchFamily="34" charset="0"/>
            </a:endParaRP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AutoNum type="arabicParenBoth"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Is the possibility of an economic effect remote or speculative?</a:t>
            </a: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AutoNum type="arabicParenBoth"/>
              <a:tabLst/>
              <a:defRPr/>
            </a:pPr>
            <a:endParaRPr lang="en-US" altLang="ko-KR" sz="1600" dirty="0">
              <a:solidFill>
                <a:prstClr val="black">
                  <a:lumMod val="75000"/>
                  <a:lumOff val="25000"/>
                </a:prstClr>
              </a:solidFill>
              <a:latin typeface="Arial"/>
              <a:cs typeface="Arial" pitchFamily="34" charset="0"/>
            </a:endParaRP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AutoNum type="arabicParenBoth"/>
              <a:tabLst/>
              <a:defRPr/>
            </a:pPr>
            <a:r>
              <a:rPr lang="en-US" altLang="ko-KR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Is this merely a preliminary or procedural measure which will have no substantive effect?</a:t>
            </a: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AutoNum type="arabicParenBoth"/>
              <a:tabLst/>
              <a:defRPr/>
            </a:pPr>
            <a:endParaRPr kumimoji="0" lang="en-US" altLang="ko-KR" sz="1600" b="0" i="0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cs typeface="Arial" pitchFamily="34" charset="0"/>
            </a:endParaRPr>
          </a:p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sz="1600" u="sng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Contact</a:t>
            </a:r>
            <a:r>
              <a:rPr lang="en-US" altLang="ko-KR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 the Commission for further information about these considerations</a:t>
            </a:r>
            <a:endParaRPr kumimoji="0" lang="en-US" altLang="ko-KR" sz="1600" b="0" i="0" u="sng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1838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403566"/>
            <a:ext cx="9144000" cy="1000473"/>
          </a:xfrm>
        </p:spPr>
        <p:txBody>
          <a:bodyPr/>
          <a:lstStyle/>
          <a:p>
            <a:r>
              <a:rPr lang="en-US" altLang="ko-KR" dirty="0"/>
              <a:t>Voting Conflicts – </a:t>
            </a:r>
          </a:p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How to respond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90825" y="1485812"/>
            <a:ext cx="590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7315" y="1557812"/>
            <a:ext cx="6608024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There are three steps to take when a voting conflict is presented:</a:t>
            </a:r>
          </a:p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600" b="0" i="0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cs typeface="Arial" pitchFamily="34" charset="0"/>
            </a:endParaRPr>
          </a:p>
          <a:p>
            <a:pPr marL="800100" lvl="1" indent="-342900">
              <a:spcAft>
                <a:spcPts val="600"/>
              </a:spcAft>
              <a:buAutoNum type="arabicPeriod"/>
              <a:defRPr/>
            </a:pPr>
            <a:r>
              <a:rPr kumimoji="0" lang="en-US" altLang="ko-KR" sz="1600" b="0" i="0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Abstain from the vote;</a:t>
            </a:r>
          </a:p>
          <a:p>
            <a:pPr marL="800100" lvl="1" indent="-342900">
              <a:spcAft>
                <a:spcPts val="600"/>
              </a:spcAft>
              <a:buAutoNum type="arabicPeriod"/>
              <a:defRPr/>
            </a:pPr>
            <a:r>
              <a:rPr lang="en-US" altLang="ko-KR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Disclose the conflict prior to the vote; and</a:t>
            </a:r>
          </a:p>
          <a:p>
            <a:pPr marL="800100" lvl="1" indent="-342900">
              <a:spcAft>
                <a:spcPts val="600"/>
              </a:spcAft>
              <a:buAutoNum type="arabicPeriod"/>
              <a:defRPr/>
            </a:pPr>
            <a:r>
              <a:rPr kumimoji="0" lang="en-US" altLang="ko-KR" sz="1600" b="0" i="0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File the Form 8B within 15 day</a:t>
            </a:r>
            <a:r>
              <a:rPr lang="en-US" altLang="ko-KR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s of the vote</a:t>
            </a:r>
          </a:p>
          <a:p>
            <a:pPr lvl="1">
              <a:spcAft>
                <a:spcPts val="600"/>
              </a:spcAft>
              <a:defRPr/>
            </a:pPr>
            <a:endParaRPr kumimoji="0" lang="en-US" altLang="ko-KR" sz="1600" b="0" i="0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cs typeface="Arial" pitchFamily="34" charset="0"/>
            </a:endParaRPr>
          </a:p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The Code of Ethics does not require you to leave the room</a:t>
            </a:r>
          </a:p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600" b="0" i="0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cs typeface="Arial" pitchFamily="34" charset="0"/>
            </a:endParaRPr>
          </a:p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Be as thorough as possible when completing the Form 8B</a:t>
            </a:r>
            <a:endParaRPr kumimoji="0" lang="en-US" altLang="ko-KR" sz="1600" b="0" i="0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2804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437802"/>
            <a:ext cx="9144000" cy="1000473"/>
          </a:xfrm>
        </p:spPr>
        <p:txBody>
          <a:bodyPr/>
          <a:lstStyle/>
          <a:p>
            <a:r>
              <a:rPr lang="en-US" altLang="ko-KR" dirty="0"/>
              <a:t>State Bribery Statutes –</a:t>
            </a:r>
          </a:p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When Something is given in Exchange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10094" y="1635647"/>
            <a:ext cx="590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44502" y="1793358"/>
            <a:ext cx="586082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Section 112.313(2) – A public officer or employee may </a:t>
            </a:r>
            <a:r>
              <a:rPr kumimoji="0" lang="en-US" altLang="ko-KR" sz="1600" b="0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not </a:t>
            </a: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solicit or accept anything of value in exchange for taking some public action</a:t>
            </a:r>
          </a:p>
          <a:p>
            <a:pPr marL="742950" marR="0" lvl="1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Although there must be an </a:t>
            </a:r>
            <a:r>
              <a:rPr kumimoji="0" lang="en-US" altLang="ko-KR" sz="1600" b="0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agreement</a:t>
            </a: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 by both parties on what is expected</a:t>
            </a:r>
          </a:p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cs typeface="Arial" pitchFamily="34" charset="0"/>
            </a:endParaRPr>
          </a:p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Section 112.313(4) – A public officer or employee may </a:t>
            </a:r>
            <a:r>
              <a:rPr kumimoji="0" lang="en-US" altLang="ko-KR" sz="1600" b="0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not</a:t>
            </a: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 accept a gift if they </a:t>
            </a:r>
            <a:r>
              <a:rPr kumimoji="0" lang="en-US" altLang="ko-KR" sz="1600" b="0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know</a:t>
            </a: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 or </a:t>
            </a:r>
            <a:r>
              <a:rPr kumimoji="0" lang="en-US" altLang="ko-KR" sz="1600" b="0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reasonably should know</a:t>
            </a: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 it is being given to influence public action</a:t>
            </a:r>
          </a:p>
          <a:p>
            <a:pPr marL="742950" marR="0" lvl="1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Covers gifts accepted by spouse or children as well</a:t>
            </a:r>
          </a:p>
        </p:txBody>
      </p:sp>
    </p:spTree>
    <p:extLst>
      <p:ext uri="{BB962C8B-B14F-4D97-AF65-F5344CB8AC3E}">
        <p14:creationId xmlns:p14="http://schemas.microsoft.com/office/powerpoint/2010/main" val="39693439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1" y="289730"/>
            <a:ext cx="9144000" cy="1000473"/>
          </a:xfrm>
        </p:spPr>
        <p:txBody>
          <a:bodyPr/>
          <a:lstStyle/>
          <a:p>
            <a:r>
              <a:rPr lang="en-US" altLang="ko-KR" dirty="0"/>
              <a:t>The Gift Law – Section 112.3148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10703" y="1218203"/>
            <a:ext cx="590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72817" y="1438275"/>
            <a:ext cx="6798365" cy="35855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Who does it apply to?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ko-KR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Local officers who have to file a financial disclosure form, among others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kumimoji="0" lang="en-US" altLang="ko-KR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cs typeface="Arial" pitchFamily="34" charset="0"/>
            </a:endParaRPr>
          </a:p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What is a gift?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kumimoji="0" lang="en-US" altLang="ko-KR" sz="1600" b="0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Anything</a:t>
            </a: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 of value (meals, drinks, use of property, tickets, personal services, transportation/lodging, etc.)</a:t>
            </a:r>
          </a:p>
          <a:p>
            <a:pPr marR="0" lvl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endParaRPr kumimoji="0" lang="en-US" altLang="ko-KR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cs typeface="Arial" pitchFamily="34" charset="0"/>
            </a:endParaRPr>
          </a:p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What is a lobbyist for purposes of Section 112.3148?</a:t>
            </a:r>
          </a:p>
          <a:p>
            <a:pPr marL="742950" marR="0" lvl="1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An individual who </a:t>
            </a:r>
            <a:r>
              <a:rPr kumimoji="0" lang="en-US" altLang="ko-KR" sz="1600" b="0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for compensation</a:t>
            </a: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—during the </a:t>
            </a:r>
            <a:r>
              <a:rPr kumimoji="0" lang="en-US" altLang="ko-KR" sz="1600" b="0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past 12 months</a:t>
            </a: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—has </a:t>
            </a:r>
            <a:r>
              <a:rPr lang="en-US" altLang="ko-KR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sought to influence the decisions made by </a:t>
            </a:r>
            <a:r>
              <a:rPr lang="en-US" altLang="ko-KR" sz="1600" u="sng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your agency</a:t>
            </a:r>
            <a:endParaRPr kumimoji="0" lang="en-US" altLang="ko-KR" sz="1600" b="0" i="0" u="sng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0719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1" y="289730"/>
            <a:ext cx="9144000" cy="1000473"/>
          </a:xfrm>
        </p:spPr>
        <p:txBody>
          <a:bodyPr/>
          <a:lstStyle/>
          <a:p>
            <a:r>
              <a:rPr lang="en-US" altLang="ko-KR" dirty="0"/>
              <a:t>The Gift Law – What is </a:t>
            </a:r>
            <a:r>
              <a:rPr lang="en-US" altLang="ko-KR" u="sng" dirty="0"/>
              <a:t>prohibited</a:t>
            </a:r>
            <a:r>
              <a:rPr lang="en-US" altLang="ko-KR" dirty="0"/>
              <a:t>?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10703" y="1218203"/>
            <a:ext cx="590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72817" y="1438275"/>
            <a:ext cx="6798365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cs typeface="Arial" pitchFamily="34" charset="0"/>
            </a:endParaRPr>
          </a:p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You cannot </a:t>
            </a:r>
            <a:r>
              <a:rPr kumimoji="0" lang="en-US" altLang="ko-KR" sz="1600" b="0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solicit</a:t>
            </a: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 a gift </a:t>
            </a:r>
            <a:r>
              <a:rPr kumimoji="0" lang="en-US" altLang="ko-KR" sz="1600" b="0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of any amount</a:t>
            </a:r>
            <a:r>
              <a:rPr kumimoji="0" lang="en-US" altLang="ko-KR" sz="1600" b="0" i="0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 </a:t>
            </a: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from a lobbyist, principal of a lobbyist, or vendor of your agency</a:t>
            </a:r>
          </a:p>
          <a:p>
            <a:pPr marL="742950" marR="0" lvl="1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cs typeface="Arial" pitchFamily="34" charset="0"/>
            </a:endParaRPr>
          </a:p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You cannot </a:t>
            </a:r>
            <a:r>
              <a:rPr kumimoji="0" lang="en-US" altLang="ko-KR" sz="1600" b="0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accept</a:t>
            </a:r>
            <a:r>
              <a:rPr kumimoji="0" lang="en-US" altLang="ko-KR" sz="1600" b="0" i="0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 a gift </a:t>
            </a:r>
            <a:r>
              <a:rPr kumimoji="0" lang="en-US" altLang="ko-KR" sz="1600" b="0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of over $100</a:t>
            </a:r>
            <a:r>
              <a:rPr kumimoji="0" lang="en-US" altLang="ko-KR" sz="1600" b="0" i="0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 from a lobbyist, principal of a lobbyist, or vendor of your agency</a:t>
            </a:r>
          </a:p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cs typeface="Arial" pitchFamily="34" charset="0"/>
            </a:endParaRPr>
          </a:p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You cannot </a:t>
            </a:r>
            <a:r>
              <a:rPr kumimoji="0" lang="en-US" altLang="ko-KR" sz="1600" b="0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solicit</a:t>
            </a: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 </a:t>
            </a:r>
            <a:r>
              <a:rPr kumimoji="0" lang="en-US" altLang="ko-KR" sz="1600" b="1" i="0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or</a:t>
            </a: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 </a:t>
            </a:r>
            <a:r>
              <a:rPr kumimoji="0" lang="en-US" altLang="ko-KR" sz="1600" b="0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accept</a:t>
            </a: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 a gift </a:t>
            </a:r>
            <a:r>
              <a:rPr kumimoji="0" lang="en-US" altLang="ko-KR" sz="1600" b="0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of any amount</a:t>
            </a: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 from a political committee</a:t>
            </a:r>
            <a:endParaRPr kumimoji="0" lang="en-US" altLang="ko-KR" sz="1600" b="0" i="0" u="sng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424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4641" y="368783"/>
            <a:ext cx="9144000" cy="576064"/>
          </a:xfrm>
        </p:spPr>
        <p:txBody>
          <a:bodyPr/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About the Commission on Ethics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10094" y="1635647"/>
            <a:ext cx="590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619672" y="1707655"/>
            <a:ext cx="5904656" cy="2508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-18288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ko-KR" sz="1600" dirty="0">
                <a:solidFill>
                  <a:prstClr val="black">
                    <a:lumMod val="75000"/>
                    <a:lumOff val="25000"/>
                  </a:prstClr>
                </a:solidFill>
                <a:cs typeface="Arial" pitchFamily="34" charset="0"/>
              </a:rPr>
              <a:t>The Commission is charged with administering:</a:t>
            </a:r>
          </a:p>
          <a:p>
            <a:pPr lvl="1" indent="-18288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ko-KR" sz="1400" dirty="0">
                <a:solidFill>
                  <a:prstClr val="black">
                    <a:lumMod val="75000"/>
                    <a:lumOff val="25000"/>
                  </a:prstClr>
                </a:solidFill>
                <a:cs typeface="Arial" pitchFamily="34" charset="0"/>
              </a:rPr>
              <a:t>The Sunshine Amendment </a:t>
            </a:r>
            <a:br>
              <a:rPr lang="en-US" altLang="ko-KR" sz="1400" dirty="0">
                <a:solidFill>
                  <a:prstClr val="black">
                    <a:lumMod val="75000"/>
                    <a:lumOff val="25000"/>
                  </a:prstClr>
                </a:solidFill>
                <a:cs typeface="Arial" pitchFamily="34" charset="0"/>
              </a:rPr>
            </a:br>
            <a:r>
              <a:rPr lang="en-US" altLang="ko-KR" sz="1400" dirty="0">
                <a:solidFill>
                  <a:prstClr val="black">
                    <a:lumMod val="75000"/>
                    <a:lumOff val="25000"/>
                  </a:prstClr>
                </a:solidFill>
                <a:cs typeface="Arial" pitchFamily="34" charset="0"/>
              </a:rPr>
              <a:t>(Article II, Section 8, Florida Constitution)</a:t>
            </a:r>
          </a:p>
          <a:p>
            <a:pPr lvl="1" indent="-18288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ko-KR" sz="1400" dirty="0">
                <a:solidFill>
                  <a:prstClr val="black">
                    <a:lumMod val="75000"/>
                    <a:lumOff val="25000"/>
                  </a:prstClr>
                </a:solidFill>
                <a:cs typeface="Arial" pitchFamily="34" charset="0"/>
              </a:rPr>
              <a:t>The Code of Ethics for Public Officers and Employees</a:t>
            </a:r>
            <a:br>
              <a:rPr lang="en-US" altLang="ko-KR" sz="1400" dirty="0">
                <a:solidFill>
                  <a:prstClr val="black">
                    <a:lumMod val="75000"/>
                    <a:lumOff val="25000"/>
                  </a:prstClr>
                </a:solidFill>
                <a:cs typeface="Arial" pitchFamily="34" charset="0"/>
              </a:rPr>
            </a:br>
            <a:r>
              <a:rPr lang="en-US" altLang="ko-KR" sz="1400" dirty="0">
                <a:solidFill>
                  <a:prstClr val="black">
                    <a:lumMod val="75000"/>
                    <a:lumOff val="25000"/>
                  </a:prstClr>
                </a:solidFill>
                <a:cs typeface="Arial" pitchFamily="34" charset="0"/>
              </a:rPr>
              <a:t>(Part III of Chapter 112, Florida Statutes)</a:t>
            </a:r>
          </a:p>
          <a:p>
            <a:pPr indent="-18288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There are nine seats on the Commission</a:t>
            </a:r>
          </a:p>
          <a:p>
            <a:pPr lvl="1" indent="-18288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Appointments by the Governor (5), Senate President (2), and Speaker of the House (2)</a:t>
            </a:r>
          </a:p>
          <a:p>
            <a:pPr lvl="1" indent="-18288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Appointments are split between the two political parties</a:t>
            </a:r>
          </a:p>
        </p:txBody>
      </p:sp>
      <p:sp>
        <p:nvSpPr>
          <p:cNvPr id="7" name="Round Same Side Corner Rectangle 6">
            <a:extLst>
              <a:ext uri="{FF2B5EF4-FFF2-40B4-BE49-F238E27FC236}">
                <a16:creationId xmlns:a16="http://schemas.microsoft.com/office/drawing/2014/main" id="{6329D35A-7A76-489A-9D27-F3D0B4A9BDBC}"/>
              </a:ext>
            </a:extLst>
          </p:cNvPr>
          <p:cNvSpPr/>
          <p:nvPr/>
        </p:nvSpPr>
        <p:spPr>
          <a:xfrm rot="2700000">
            <a:off x="4521518" y="1029161"/>
            <a:ext cx="130246" cy="522172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49420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1" y="289730"/>
            <a:ext cx="9144000" cy="1000473"/>
          </a:xfrm>
        </p:spPr>
        <p:txBody>
          <a:bodyPr/>
          <a:lstStyle/>
          <a:p>
            <a:r>
              <a:rPr lang="en-US" altLang="ko-KR" dirty="0"/>
              <a:t>The Gift Law – What is </a:t>
            </a:r>
            <a:r>
              <a:rPr lang="en-US" altLang="ko-KR" u="sng" dirty="0"/>
              <a:t>allowed</a:t>
            </a:r>
            <a:r>
              <a:rPr lang="en-US" altLang="ko-KR" dirty="0"/>
              <a:t>?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10703" y="1218203"/>
            <a:ext cx="590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72817" y="1438275"/>
            <a:ext cx="6798365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cs typeface="Arial" pitchFamily="34" charset="0"/>
            </a:endParaRPr>
          </a:p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Gifts from “relatives”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ko-KR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Can accept gifts from relatives </a:t>
            </a:r>
            <a:r>
              <a:rPr lang="en-US" altLang="ko-KR" sz="1600" u="sng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of any amount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No</a:t>
            </a:r>
            <a:r>
              <a:rPr lang="en-US" altLang="ko-KR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 reporting requirements</a:t>
            </a:r>
            <a:endParaRPr kumimoji="0" lang="en-US" altLang="ko-KR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cs typeface="Arial" pitchFamily="34" charset="0"/>
            </a:endParaRPr>
          </a:p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altLang="ko-KR" sz="1600" dirty="0">
              <a:solidFill>
                <a:prstClr val="black">
                  <a:lumMod val="75000"/>
                  <a:lumOff val="25000"/>
                </a:prstClr>
              </a:solidFill>
              <a:latin typeface="Arial"/>
              <a:cs typeface="Arial" pitchFamily="34" charset="0"/>
            </a:endParaRPr>
          </a:p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Gifts from friends in the community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ko-KR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Can accept gifts </a:t>
            </a:r>
            <a:r>
              <a:rPr lang="en-US" altLang="ko-KR" sz="1600" u="sng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of any amount</a:t>
            </a:r>
            <a:r>
              <a:rPr lang="en-US" altLang="ko-KR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 coming from nonprohibited sources (i.e., those not vendors/lobbyists/principals </a:t>
            </a:r>
            <a:r>
              <a:rPr lang="en-US" altLang="ko-KR" sz="160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of lobbyists) </a:t>
            </a:r>
            <a:r>
              <a:rPr lang="en-US" altLang="ko-KR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assuming they are not bribes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ko-KR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Make sure to report gifts of </a:t>
            </a:r>
            <a:r>
              <a:rPr lang="en-US" altLang="ko-KR" sz="1600" u="sng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over $100</a:t>
            </a:r>
            <a:r>
              <a:rPr lang="en-US" altLang="ko-KR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 on a quarterly Form 9</a:t>
            </a:r>
            <a:endParaRPr kumimoji="0" lang="en-US" altLang="ko-KR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52054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109297" y="307724"/>
            <a:ext cx="9144000" cy="1000473"/>
          </a:xfrm>
        </p:spPr>
        <p:txBody>
          <a:bodyPr/>
          <a:lstStyle/>
          <a:p>
            <a:r>
              <a:rPr lang="en-US" altLang="ko-KR" dirty="0"/>
              <a:t>Financial Disclosure – </a:t>
            </a:r>
          </a:p>
          <a:p>
            <a:r>
              <a:rPr lang="en-US" altLang="ko-KR" dirty="0"/>
              <a:t>Section 112.3145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10703" y="1403042"/>
            <a:ext cx="590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72817" y="1438275"/>
            <a:ext cx="679836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cs typeface="Arial" pitchFamily="34" charset="0"/>
            </a:endParaRPr>
          </a:p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Soil and Water Control District Supervisors file the </a:t>
            </a:r>
            <a:r>
              <a:rPr lang="en-US" altLang="ko-KR" sz="1600" u="sng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CE Form 1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ko-KR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Section 112.3145(1)(a)1. requires local elected officers to file the Form 1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kumimoji="0" lang="en-US" altLang="ko-KR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cs typeface="Arial" pitchFamily="34" charset="0"/>
            </a:endParaRPr>
          </a:p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File by </a:t>
            </a:r>
            <a:r>
              <a:rPr kumimoji="0" lang="en-US" altLang="ko-KR" sz="1600" b="0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July 1</a:t>
            </a: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, with a grace period until </a:t>
            </a:r>
            <a:r>
              <a:rPr kumimoji="0" lang="en-US" altLang="ko-KR" sz="1600" b="0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September 1</a:t>
            </a:r>
          </a:p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altLang="ko-KR" sz="1600" dirty="0">
              <a:solidFill>
                <a:prstClr val="black">
                  <a:lumMod val="75000"/>
                  <a:lumOff val="25000"/>
                </a:prstClr>
              </a:solidFill>
              <a:latin typeface="Arial"/>
              <a:cs typeface="Arial" pitchFamily="34" charset="0"/>
            </a:endParaRPr>
          </a:p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Any corrections made prior to September 1 count as part of original filing</a:t>
            </a:r>
          </a:p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altLang="ko-KR" sz="1600" dirty="0">
              <a:solidFill>
                <a:prstClr val="black">
                  <a:lumMod val="75000"/>
                  <a:lumOff val="25000"/>
                </a:prstClr>
              </a:solidFill>
              <a:latin typeface="Arial"/>
              <a:cs typeface="Arial" pitchFamily="34" charset="0"/>
            </a:endParaRPr>
          </a:p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$25 per day fine if filed after September 1</a:t>
            </a:r>
          </a:p>
        </p:txBody>
      </p:sp>
    </p:spTree>
    <p:extLst>
      <p:ext uri="{BB962C8B-B14F-4D97-AF65-F5344CB8AC3E}">
        <p14:creationId xmlns:p14="http://schemas.microsoft.com/office/powerpoint/2010/main" val="4664092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9906" y="249793"/>
            <a:ext cx="9144000" cy="1000473"/>
          </a:xfrm>
        </p:spPr>
        <p:txBody>
          <a:bodyPr/>
          <a:lstStyle/>
          <a:p>
            <a:r>
              <a:rPr lang="en-US" altLang="ko-KR" dirty="0"/>
              <a:t>Post Office Holding Restrictions – </a:t>
            </a:r>
          </a:p>
          <a:p>
            <a:r>
              <a:rPr lang="en-US" altLang="ko-KR" dirty="0"/>
              <a:t>Statutory Restrictions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10094" y="1485812"/>
            <a:ext cx="590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7315" y="1648979"/>
            <a:ext cx="6689558" cy="3339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Section 112.313(8) – Cannot share confidential information learned in your public position</a:t>
            </a:r>
          </a:p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cs typeface="Arial" pitchFamily="34" charset="0"/>
            </a:endParaRPr>
          </a:p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Section 112.313(14) – </a:t>
            </a:r>
            <a:r>
              <a:rPr kumimoji="0" lang="en-US" altLang="ko-KR" sz="1600" b="0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Elected</a:t>
            </a: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 local officers are barred for two years from:</a:t>
            </a:r>
          </a:p>
          <a:p>
            <a:pPr marL="800100" marR="0" lvl="1" indent="-34290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altLang="ko-KR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Representing another person or entity; </a:t>
            </a:r>
          </a:p>
          <a:p>
            <a:pPr marL="800100" marR="0" lvl="1" indent="-34290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For compensation;</a:t>
            </a:r>
          </a:p>
          <a:p>
            <a:pPr marL="800100" marR="0" lvl="1" indent="-34290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Before their former “government body or agency”</a:t>
            </a:r>
          </a:p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cs typeface="Arial" pitchFamily="34" charset="0"/>
            </a:endParaRPr>
          </a:p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Although contacting your former agency on your own behalf will not violate the prohibition</a:t>
            </a:r>
          </a:p>
        </p:txBody>
      </p:sp>
    </p:spTree>
    <p:extLst>
      <p:ext uri="{BB962C8B-B14F-4D97-AF65-F5344CB8AC3E}">
        <p14:creationId xmlns:p14="http://schemas.microsoft.com/office/powerpoint/2010/main" val="23936615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062178" y="2677666"/>
            <a:ext cx="2984204" cy="1079522"/>
          </a:xfrm>
        </p:spPr>
        <p:txBody>
          <a:bodyPr anchor="t"/>
          <a:lstStyle/>
          <a:p>
            <a:pPr lvl="0"/>
            <a:r>
              <a:rPr lang="en-US" altLang="ko-KR" dirty="0"/>
              <a:t>Gray Schafer</a:t>
            </a:r>
            <a:br>
              <a:rPr lang="en-US" altLang="ko-KR" dirty="0"/>
            </a:br>
            <a:r>
              <a:rPr lang="en-US" altLang="ko-KR" dirty="0"/>
              <a:t>Assistant General Counsel</a:t>
            </a:r>
            <a:br>
              <a:rPr lang="en-US" altLang="ko-KR" dirty="0"/>
            </a:br>
            <a:r>
              <a:rPr lang="en-US" altLang="ko-KR" dirty="0"/>
              <a:t>schafer.grayden@leg.state.fl.us</a:t>
            </a:r>
            <a:br>
              <a:rPr lang="en-US" altLang="ko-KR" dirty="0"/>
            </a:br>
            <a:r>
              <a:rPr lang="en-US" altLang="ko-KR" dirty="0"/>
              <a:t>(850) 488-7864</a:t>
            </a:r>
          </a:p>
        </p:txBody>
      </p:sp>
    </p:spTree>
    <p:extLst>
      <p:ext uri="{BB962C8B-B14F-4D97-AF65-F5344CB8AC3E}">
        <p14:creationId xmlns:p14="http://schemas.microsoft.com/office/powerpoint/2010/main" val="61455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About the Opinions Process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The three ways the Commission on Ethics provide ethics guidance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1610094" y="1635647"/>
            <a:ext cx="5904000" cy="7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619672" y="1707654"/>
            <a:ext cx="5904656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18288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Over the phone</a:t>
            </a:r>
          </a:p>
          <a:p>
            <a:pPr lvl="1" indent="-18288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Uncomplicated facts and plenty of precedent in formal opinions</a:t>
            </a:r>
          </a:p>
          <a:p>
            <a:pPr lvl="1" indent="-18288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Ethics Hotline: (850) 488-7864</a:t>
            </a:r>
          </a:p>
          <a:p>
            <a:pPr indent="-18288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Guidance Letters</a:t>
            </a:r>
          </a:p>
          <a:p>
            <a:pPr lvl="1" indent="-18288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Complicated facts, but plenty of precedent in formal opinions</a:t>
            </a:r>
          </a:p>
          <a:p>
            <a:pPr lvl="1" indent="-18288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Written by legal staff of the Commission on Ethics</a:t>
            </a:r>
          </a:p>
          <a:p>
            <a:pPr lvl="1" indent="-18288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Email: stillman.kerrie@leg.state.fl.us</a:t>
            </a:r>
          </a:p>
          <a:p>
            <a:pPr lvl="0" indent="-18288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ko-KR" sz="1600" dirty="0">
                <a:solidFill>
                  <a:prstClr val="black">
                    <a:lumMod val="75000"/>
                    <a:lumOff val="25000"/>
                  </a:prstClr>
                </a:solidFill>
                <a:cs typeface="Arial" pitchFamily="34" charset="0"/>
              </a:rPr>
              <a:t>Formal Opinions</a:t>
            </a:r>
            <a:endParaRPr lang="en-US" altLang="ko-KR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lvl="1" indent="-18288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Guidance issued by majority vote of the Commission</a:t>
            </a:r>
          </a:p>
          <a:p>
            <a:pPr lvl="1" indent="-18288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Binding advice on the requestor</a:t>
            </a:r>
          </a:p>
        </p:txBody>
      </p:sp>
      <p:sp>
        <p:nvSpPr>
          <p:cNvPr id="8" name="Right Triangle 17">
            <a:extLst>
              <a:ext uri="{FF2B5EF4-FFF2-40B4-BE49-F238E27FC236}">
                <a16:creationId xmlns:a16="http://schemas.microsoft.com/office/drawing/2014/main" id="{314527E1-6A60-4BFA-9002-2F0707419734}"/>
              </a:ext>
            </a:extLst>
          </p:cNvPr>
          <p:cNvSpPr/>
          <p:nvPr/>
        </p:nvSpPr>
        <p:spPr>
          <a:xfrm>
            <a:off x="4932040" y="1059582"/>
            <a:ext cx="263462" cy="373139"/>
          </a:xfrm>
          <a:custGeom>
            <a:avLst/>
            <a:gdLst/>
            <a:ahLst/>
            <a:cxnLst/>
            <a:rect l="l" t="t" r="r" b="b"/>
            <a:pathLst>
              <a:path w="2387678" h="3240000">
                <a:moveTo>
                  <a:pt x="1645041" y="17032"/>
                </a:moveTo>
                <a:lnTo>
                  <a:pt x="2376264" y="17032"/>
                </a:lnTo>
                <a:lnTo>
                  <a:pt x="2376264" y="17033"/>
                </a:lnTo>
                <a:lnTo>
                  <a:pt x="1645042" y="17033"/>
                </a:lnTo>
                <a:close/>
                <a:moveTo>
                  <a:pt x="0" y="17032"/>
                </a:moveTo>
                <a:lnTo>
                  <a:pt x="1379678" y="17032"/>
                </a:lnTo>
                <a:lnTo>
                  <a:pt x="1379678" y="996125"/>
                </a:lnTo>
                <a:lnTo>
                  <a:pt x="2376264" y="996125"/>
                </a:lnTo>
                <a:lnTo>
                  <a:pt x="2376264" y="3240000"/>
                </a:lnTo>
                <a:lnTo>
                  <a:pt x="0" y="3240000"/>
                </a:lnTo>
                <a:close/>
                <a:moveTo>
                  <a:pt x="1498869" y="0"/>
                </a:moveTo>
                <a:lnTo>
                  <a:pt x="2387678" y="888809"/>
                </a:lnTo>
                <a:lnTo>
                  <a:pt x="1498869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Freeform 25">
            <a:extLst>
              <a:ext uri="{FF2B5EF4-FFF2-40B4-BE49-F238E27FC236}">
                <a16:creationId xmlns:a16="http://schemas.microsoft.com/office/drawing/2014/main" id="{1F705170-826F-4FE4-8B7F-00083C59501F}"/>
              </a:ext>
            </a:extLst>
          </p:cNvPr>
          <p:cNvSpPr/>
          <p:nvPr/>
        </p:nvSpPr>
        <p:spPr>
          <a:xfrm>
            <a:off x="3923928" y="1059582"/>
            <a:ext cx="293412" cy="363079"/>
          </a:xfrm>
          <a:custGeom>
            <a:avLst/>
            <a:gdLst>
              <a:gd name="connsiteX0" fmla="*/ 371475 w 1600200"/>
              <a:gd name="connsiteY0" fmla="*/ 0 h 1857375"/>
              <a:gd name="connsiteX1" fmla="*/ 628650 w 1600200"/>
              <a:gd name="connsiteY1" fmla="*/ 523875 h 1857375"/>
              <a:gd name="connsiteX2" fmla="*/ 400050 w 1600200"/>
              <a:gd name="connsiteY2" fmla="*/ 561975 h 1857375"/>
              <a:gd name="connsiteX3" fmla="*/ 1019175 w 1600200"/>
              <a:gd name="connsiteY3" fmla="*/ 1438275 h 1857375"/>
              <a:gd name="connsiteX4" fmla="*/ 1219200 w 1600200"/>
              <a:gd name="connsiteY4" fmla="*/ 1238250 h 1857375"/>
              <a:gd name="connsiteX5" fmla="*/ 1600200 w 1600200"/>
              <a:gd name="connsiteY5" fmla="*/ 1666875 h 1857375"/>
              <a:gd name="connsiteX6" fmla="*/ 1038225 w 1600200"/>
              <a:gd name="connsiteY6" fmla="*/ 1857375 h 1857375"/>
              <a:gd name="connsiteX7" fmla="*/ 0 w 1600200"/>
              <a:gd name="connsiteY7" fmla="*/ 314325 h 1857375"/>
              <a:gd name="connsiteX8" fmla="*/ 371475 w 1600200"/>
              <a:gd name="connsiteY8" fmla="*/ 0 h 1857375"/>
              <a:gd name="connsiteX0" fmla="*/ 371475 w 1600200"/>
              <a:gd name="connsiteY0" fmla="*/ 0 h 1917951"/>
              <a:gd name="connsiteX1" fmla="*/ 628650 w 1600200"/>
              <a:gd name="connsiteY1" fmla="*/ 584451 h 1917951"/>
              <a:gd name="connsiteX2" fmla="*/ 400050 w 1600200"/>
              <a:gd name="connsiteY2" fmla="*/ 622551 h 1917951"/>
              <a:gd name="connsiteX3" fmla="*/ 1019175 w 1600200"/>
              <a:gd name="connsiteY3" fmla="*/ 1498851 h 1917951"/>
              <a:gd name="connsiteX4" fmla="*/ 1219200 w 1600200"/>
              <a:gd name="connsiteY4" fmla="*/ 1298826 h 1917951"/>
              <a:gd name="connsiteX5" fmla="*/ 1600200 w 1600200"/>
              <a:gd name="connsiteY5" fmla="*/ 1727451 h 1917951"/>
              <a:gd name="connsiteX6" fmla="*/ 1038225 w 1600200"/>
              <a:gd name="connsiteY6" fmla="*/ 1917951 h 1917951"/>
              <a:gd name="connsiteX7" fmla="*/ 0 w 1600200"/>
              <a:gd name="connsiteY7" fmla="*/ 374901 h 1917951"/>
              <a:gd name="connsiteX8" fmla="*/ 371475 w 1600200"/>
              <a:gd name="connsiteY8" fmla="*/ 0 h 1917951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544 h 1919495"/>
              <a:gd name="connsiteX1" fmla="*/ 628650 w 1600200"/>
              <a:gd name="connsiteY1" fmla="*/ 585995 h 1919495"/>
              <a:gd name="connsiteX2" fmla="*/ 400050 w 1600200"/>
              <a:gd name="connsiteY2" fmla="*/ 624095 h 1919495"/>
              <a:gd name="connsiteX3" fmla="*/ 1019175 w 1600200"/>
              <a:gd name="connsiteY3" fmla="*/ 1500395 h 1919495"/>
              <a:gd name="connsiteX4" fmla="*/ 1219200 w 1600200"/>
              <a:gd name="connsiteY4" fmla="*/ 1300370 h 1919495"/>
              <a:gd name="connsiteX5" fmla="*/ 1600200 w 1600200"/>
              <a:gd name="connsiteY5" fmla="*/ 1728995 h 1919495"/>
              <a:gd name="connsiteX6" fmla="*/ 1038225 w 1600200"/>
              <a:gd name="connsiteY6" fmla="*/ 1919495 h 1919495"/>
              <a:gd name="connsiteX7" fmla="*/ 0 w 1600200"/>
              <a:gd name="connsiteY7" fmla="*/ 376445 h 1919495"/>
              <a:gd name="connsiteX8" fmla="*/ 371475 w 1600200"/>
              <a:gd name="connsiteY8" fmla="*/ 1544 h 1919495"/>
              <a:gd name="connsiteX0" fmla="*/ 371475 w 1600200"/>
              <a:gd name="connsiteY0" fmla="*/ 1487 h 1919438"/>
              <a:gd name="connsiteX1" fmla="*/ 568075 w 1600200"/>
              <a:gd name="connsiteY1" fmla="*/ 603245 h 1919438"/>
              <a:gd name="connsiteX2" fmla="*/ 400050 w 1600200"/>
              <a:gd name="connsiteY2" fmla="*/ 624038 h 1919438"/>
              <a:gd name="connsiteX3" fmla="*/ 1019175 w 1600200"/>
              <a:gd name="connsiteY3" fmla="*/ 1500338 h 1919438"/>
              <a:gd name="connsiteX4" fmla="*/ 1219200 w 1600200"/>
              <a:gd name="connsiteY4" fmla="*/ 1300313 h 1919438"/>
              <a:gd name="connsiteX5" fmla="*/ 1600200 w 1600200"/>
              <a:gd name="connsiteY5" fmla="*/ 1728938 h 1919438"/>
              <a:gd name="connsiteX6" fmla="*/ 1038225 w 1600200"/>
              <a:gd name="connsiteY6" fmla="*/ 1919438 h 1919438"/>
              <a:gd name="connsiteX7" fmla="*/ 0 w 1600200"/>
              <a:gd name="connsiteY7" fmla="*/ 376388 h 1919438"/>
              <a:gd name="connsiteX8" fmla="*/ 371475 w 1600200"/>
              <a:gd name="connsiteY8" fmla="*/ 1487 h 1919438"/>
              <a:gd name="connsiteX0" fmla="*/ 371475 w 1600200"/>
              <a:gd name="connsiteY0" fmla="*/ 1032 h 1918983"/>
              <a:gd name="connsiteX1" fmla="*/ 568075 w 1600200"/>
              <a:gd name="connsiteY1" fmla="*/ 602790 h 1918983"/>
              <a:gd name="connsiteX2" fmla="*/ 400050 w 1600200"/>
              <a:gd name="connsiteY2" fmla="*/ 623583 h 1918983"/>
              <a:gd name="connsiteX3" fmla="*/ 1019175 w 1600200"/>
              <a:gd name="connsiteY3" fmla="*/ 1499883 h 1918983"/>
              <a:gd name="connsiteX4" fmla="*/ 1219200 w 1600200"/>
              <a:gd name="connsiteY4" fmla="*/ 1299858 h 1918983"/>
              <a:gd name="connsiteX5" fmla="*/ 1600200 w 1600200"/>
              <a:gd name="connsiteY5" fmla="*/ 1728483 h 1918983"/>
              <a:gd name="connsiteX6" fmla="*/ 1038225 w 1600200"/>
              <a:gd name="connsiteY6" fmla="*/ 1918983 h 1918983"/>
              <a:gd name="connsiteX7" fmla="*/ 0 w 1600200"/>
              <a:gd name="connsiteY7" fmla="*/ 375933 h 1918983"/>
              <a:gd name="connsiteX8" fmla="*/ 371475 w 1600200"/>
              <a:gd name="connsiteY8" fmla="*/ 1032 h 1918983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0050 w 1600200"/>
              <a:gd name="connsiteY2" fmla="*/ 623669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8703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59666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70138 w 1600200"/>
              <a:gd name="connsiteY3" fmla="*/ 1517276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0522 w 1600200"/>
              <a:gd name="connsiteY3" fmla="*/ 1534584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96099 w 1600200"/>
              <a:gd name="connsiteY3" fmla="*/ 1546122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588662"/>
              <a:gd name="connsiteY0" fmla="*/ 1118 h 1919069"/>
              <a:gd name="connsiteX1" fmla="*/ 568075 w 1588662"/>
              <a:gd name="connsiteY1" fmla="*/ 602876 h 1919069"/>
              <a:gd name="connsiteX2" fmla="*/ 374089 w 1588662"/>
              <a:gd name="connsiteY2" fmla="*/ 646744 h 1919069"/>
              <a:gd name="connsiteX3" fmla="*/ 987445 w 1588662"/>
              <a:gd name="connsiteY3" fmla="*/ 1528815 h 1919069"/>
              <a:gd name="connsiteX4" fmla="*/ 1173048 w 1588662"/>
              <a:gd name="connsiteY4" fmla="*/ 1311482 h 1919069"/>
              <a:gd name="connsiteX5" fmla="*/ 1588662 w 1588662"/>
              <a:gd name="connsiteY5" fmla="*/ 1699723 h 1919069"/>
              <a:gd name="connsiteX6" fmla="*/ 1038225 w 1588662"/>
              <a:gd name="connsiteY6" fmla="*/ 1919069 h 1919069"/>
              <a:gd name="connsiteX7" fmla="*/ 0 w 1588662"/>
              <a:gd name="connsiteY7" fmla="*/ 376019 h 1919069"/>
              <a:gd name="connsiteX8" fmla="*/ 371475 w 1588662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46976"/>
              <a:gd name="connsiteX1" fmla="*/ 568075 w 1596260"/>
              <a:gd name="connsiteY1" fmla="*/ 602876 h 1946976"/>
              <a:gd name="connsiteX2" fmla="*/ 374089 w 1596260"/>
              <a:gd name="connsiteY2" fmla="*/ 646744 h 1946976"/>
              <a:gd name="connsiteX3" fmla="*/ 987445 w 1596260"/>
              <a:gd name="connsiteY3" fmla="*/ 1528815 h 1946976"/>
              <a:gd name="connsiteX4" fmla="*/ 1173048 w 1596260"/>
              <a:gd name="connsiteY4" fmla="*/ 1311482 h 1946976"/>
              <a:gd name="connsiteX5" fmla="*/ 1588662 w 1596260"/>
              <a:gd name="connsiteY5" fmla="*/ 1699723 h 1946976"/>
              <a:gd name="connsiteX6" fmla="*/ 1038225 w 1596260"/>
              <a:gd name="connsiteY6" fmla="*/ 1919069 h 1946976"/>
              <a:gd name="connsiteX7" fmla="*/ 0 w 1596260"/>
              <a:gd name="connsiteY7" fmla="*/ 376019 h 1946976"/>
              <a:gd name="connsiteX8" fmla="*/ 371475 w 1596260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33976 w 1558761"/>
              <a:gd name="connsiteY0" fmla="*/ 1118 h 1946976"/>
              <a:gd name="connsiteX1" fmla="*/ 530576 w 1558761"/>
              <a:gd name="connsiteY1" fmla="*/ 602876 h 1946976"/>
              <a:gd name="connsiteX2" fmla="*/ 336590 w 1558761"/>
              <a:gd name="connsiteY2" fmla="*/ 646744 h 1946976"/>
              <a:gd name="connsiteX3" fmla="*/ 949946 w 1558761"/>
              <a:gd name="connsiteY3" fmla="*/ 1528815 h 1946976"/>
              <a:gd name="connsiteX4" fmla="*/ 1135549 w 1558761"/>
              <a:gd name="connsiteY4" fmla="*/ 1311482 h 1946976"/>
              <a:gd name="connsiteX5" fmla="*/ 1551163 w 1558761"/>
              <a:gd name="connsiteY5" fmla="*/ 1699723 h 1946976"/>
              <a:gd name="connsiteX6" fmla="*/ 1000726 w 1558761"/>
              <a:gd name="connsiteY6" fmla="*/ 1919069 h 1946976"/>
              <a:gd name="connsiteX7" fmla="*/ 0 w 1558761"/>
              <a:gd name="connsiteY7" fmla="*/ 390441 h 1946976"/>
              <a:gd name="connsiteX8" fmla="*/ 333976 w 1558761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44260 w 1560662"/>
              <a:gd name="connsiteY2" fmla="*/ 655398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96 h 1946054"/>
              <a:gd name="connsiteX1" fmla="*/ 532477 w 1560662"/>
              <a:gd name="connsiteY1" fmla="*/ 601954 h 1946054"/>
              <a:gd name="connsiteX2" fmla="*/ 344260 w 1560662"/>
              <a:gd name="connsiteY2" fmla="*/ 654476 h 1946054"/>
              <a:gd name="connsiteX3" fmla="*/ 951847 w 1560662"/>
              <a:gd name="connsiteY3" fmla="*/ 1527893 h 1946054"/>
              <a:gd name="connsiteX4" fmla="*/ 1137450 w 1560662"/>
              <a:gd name="connsiteY4" fmla="*/ 1310560 h 1946054"/>
              <a:gd name="connsiteX5" fmla="*/ 1553064 w 1560662"/>
              <a:gd name="connsiteY5" fmla="*/ 1698801 h 1946054"/>
              <a:gd name="connsiteX6" fmla="*/ 1002627 w 1560662"/>
              <a:gd name="connsiteY6" fmla="*/ 1918147 h 1946054"/>
              <a:gd name="connsiteX7" fmla="*/ 1901 w 1560662"/>
              <a:gd name="connsiteY7" fmla="*/ 389519 h 1946054"/>
              <a:gd name="connsiteX8" fmla="*/ 335877 w 1560662"/>
              <a:gd name="connsiteY8" fmla="*/ 196 h 1946054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5431" h="1937121">
                <a:moveTo>
                  <a:pt x="332898" y="199"/>
                </a:moveTo>
                <a:cubicBezTo>
                  <a:pt x="480797" y="-12106"/>
                  <a:pt x="712130" y="551085"/>
                  <a:pt x="532477" y="593021"/>
                </a:cubicBezTo>
                <a:lnTo>
                  <a:pt x="344260" y="645543"/>
                </a:lnTo>
                <a:cubicBezTo>
                  <a:pt x="475639" y="1163599"/>
                  <a:pt x="690666" y="1300897"/>
                  <a:pt x="951847" y="1518960"/>
                </a:cubicBezTo>
                <a:cubicBezTo>
                  <a:pt x="1003138" y="1396518"/>
                  <a:pt x="1042046" y="1291100"/>
                  <a:pt x="1137450" y="1301627"/>
                </a:cubicBezTo>
                <a:cubicBezTo>
                  <a:pt x="1276950" y="1299313"/>
                  <a:pt x="1636332" y="1564228"/>
                  <a:pt x="1553064" y="1689868"/>
                </a:cubicBezTo>
                <a:cubicBezTo>
                  <a:pt x="1389777" y="1941825"/>
                  <a:pt x="1145722" y="1971673"/>
                  <a:pt x="1002627" y="1909214"/>
                </a:cubicBezTo>
                <a:cubicBezTo>
                  <a:pt x="545977" y="1690048"/>
                  <a:pt x="-37590" y="1110316"/>
                  <a:pt x="1901" y="380586"/>
                </a:cubicBezTo>
                <a:cubicBezTo>
                  <a:pt x="36305" y="148891"/>
                  <a:pt x="133416" y="23363"/>
                  <a:pt x="332898" y="19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Isosceles Triangle 51">
            <a:extLst>
              <a:ext uri="{FF2B5EF4-FFF2-40B4-BE49-F238E27FC236}">
                <a16:creationId xmlns:a16="http://schemas.microsoft.com/office/drawing/2014/main" id="{2A47B97C-61CC-4731-B756-7A96B73F0D83}"/>
              </a:ext>
            </a:extLst>
          </p:cNvPr>
          <p:cNvSpPr/>
          <p:nvPr/>
        </p:nvSpPr>
        <p:spPr>
          <a:xfrm>
            <a:off x="4355976" y="1131590"/>
            <a:ext cx="357265" cy="261984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4942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/>
              <a:t>About the Commission’s Website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en-US" altLang="ko-KR" dirty="0"/>
              <a:t>https://ethics.state.fl.us</a:t>
            </a:r>
          </a:p>
        </p:txBody>
      </p:sp>
      <p:sp>
        <p:nvSpPr>
          <p:cNvPr id="5" name="Oval 4"/>
          <p:cNvSpPr/>
          <p:nvPr/>
        </p:nvSpPr>
        <p:spPr>
          <a:xfrm>
            <a:off x="2577982" y="2646679"/>
            <a:ext cx="485364" cy="48536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Oval 5"/>
          <p:cNvSpPr/>
          <p:nvPr/>
        </p:nvSpPr>
        <p:spPr>
          <a:xfrm>
            <a:off x="2796540" y="1771066"/>
            <a:ext cx="485364" cy="4853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Oval 8"/>
          <p:cNvSpPr/>
          <p:nvPr/>
        </p:nvSpPr>
        <p:spPr>
          <a:xfrm>
            <a:off x="2796540" y="3522291"/>
            <a:ext cx="485364" cy="48536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" name="Oval 10"/>
          <p:cNvSpPr/>
          <p:nvPr/>
        </p:nvSpPr>
        <p:spPr>
          <a:xfrm>
            <a:off x="5966795" y="2650934"/>
            <a:ext cx="485364" cy="48536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" name="Oval 11"/>
          <p:cNvSpPr/>
          <p:nvPr/>
        </p:nvSpPr>
        <p:spPr>
          <a:xfrm>
            <a:off x="5718518" y="1775321"/>
            <a:ext cx="485364" cy="48536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" name="Parallelogram 15"/>
          <p:cNvSpPr/>
          <p:nvPr/>
        </p:nvSpPr>
        <p:spPr>
          <a:xfrm rot="16200000">
            <a:off x="2904384" y="3612561"/>
            <a:ext cx="265687" cy="287596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5" name="Oval 14"/>
          <p:cNvSpPr/>
          <p:nvPr/>
        </p:nvSpPr>
        <p:spPr>
          <a:xfrm>
            <a:off x="5718518" y="3526546"/>
            <a:ext cx="485364" cy="4853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6" name="Rectangle 9"/>
          <p:cNvSpPr/>
          <p:nvPr/>
        </p:nvSpPr>
        <p:spPr>
          <a:xfrm>
            <a:off x="5840376" y="3656125"/>
            <a:ext cx="241648" cy="22620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" name="Group 16"/>
          <p:cNvGrpSpPr/>
          <p:nvPr/>
        </p:nvGrpSpPr>
        <p:grpSpPr>
          <a:xfrm>
            <a:off x="6300192" y="1678658"/>
            <a:ext cx="2406310" cy="863358"/>
            <a:chOff x="803640" y="3362835"/>
            <a:chExt cx="2059657" cy="863358"/>
          </a:xfrm>
        </p:grpSpPr>
        <p:sp>
          <p:nvSpPr>
            <p:cNvPr id="18" name="TextBox 17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Search and view all Form 6 filings by public officers and candidates.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View Form 6 Submissions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7" name="Group 19"/>
          <p:cNvGrpSpPr/>
          <p:nvPr/>
        </p:nvGrpSpPr>
        <p:grpSpPr>
          <a:xfrm>
            <a:off x="6566806" y="2554270"/>
            <a:ext cx="2469690" cy="678692"/>
            <a:chOff x="803640" y="3362835"/>
            <a:chExt cx="2121513" cy="678692"/>
          </a:xfrm>
        </p:grpSpPr>
        <p:sp>
          <p:nvSpPr>
            <p:cNvPr id="21" name="TextBox 20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View agenda and meeting materials.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03640" y="3362835"/>
              <a:ext cx="21215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Commission Meeting Materials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0" name="Group 22"/>
          <p:cNvGrpSpPr/>
          <p:nvPr/>
        </p:nvGrpSpPr>
        <p:grpSpPr>
          <a:xfrm>
            <a:off x="6300192" y="3429882"/>
            <a:ext cx="2397682" cy="678692"/>
            <a:chOff x="803640" y="3362835"/>
            <a:chExt cx="2059657" cy="678692"/>
          </a:xfrm>
        </p:grpSpPr>
        <p:sp>
          <p:nvSpPr>
            <p:cNvPr id="24" name="TextBox 23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Review information about filing a complaint.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Complaint Process Info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3" name="Group 25"/>
          <p:cNvGrpSpPr/>
          <p:nvPr/>
        </p:nvGrpSpPr>
        <p:grpSpPr>
          <a:xfrm>
            <a:off x="307177" y="1677855"/>
            <a:ext cx="2406310" cy="678692"/>
            <a:chOff x="803640" y="3362835"/>
            <a:chExt cx="2059657" cy="678692"/>
          </a:xfrm>
        </p:grpSpPr>
        <p:sp>
          <p:nvSpPr>
            <p:cNvPr id="27" name="TextBox 26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Keyword search to perform research.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Search for Formal Opinions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6" name="Group 28"/>
          <p:cNvGrpSpPr/>
          <p:nvPr/>
        </p:nvGrpSpPr>
        <p:grpSpPr>
          <a:xfrm>
            <a:off x="83202" y="2553467"/>
            <a:ext cx="2397682" cy="678692"/>
            <a:chOff x="803640" y="3362835"/>
            <a:chExt cx="2059657" cy="678692"/>
          </a:xfrm>
        </p:grpSpPr>
        <p:sp>
          <p:nvSpPr>
            <p:cNvPr id="30" name="TextBox 29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All forms and instructions available to download and print.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Download Forms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9" name="Group 31"/>
          <p:cNvGrpSpPr/>
          <p:nvPr/>
        </p:nvGrpSpPr>
        <p:grpSpPr>
          <a:xfrm>
            <a:off x="307177" y="3429079"/>
            <a:ext cx="2397682" cy="678692"/>
            <a:chOff x="803640" y="3362835"/>
            <a:chExt cx="2059657" cy="678692"/>
          </a:xfrm>
        </p:grpSpPr>
        <p:sp>
          <p:nvSpPr>
            <p:cNvPr id="33" name="TextBox 32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View videos on</a:t>
              </a:r>
              <a:b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various ethics topics.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Ethics Training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pic>
        <p:nvPicPr>
          <p:cNvPr id="42" name="Picture Placeholder 41" descr="Screenshot_20220215-001608.png"/>
          <p:cNvPicPr>
            <a:picLocks noGrp="1" noChangeAspect="1"/>
          </p:cNvPicPr>
          <p:nvPr>
            <p:ph type="pic" idx="1"/>
          </p:nvPr>
        </p:nvPicPr>
        <p:blipFill>
          <a:blip r:embed="rId3" cstate="print"/>
          <a:srcRect b="28000"/>
          <a:stretch>
            <a:fillRect/>
          </a:stretch>
        </p:blipFill>
        <p:spPr>
          <a:xfrm>
            <a:off x="3563888" y="1203598"/>
            <a:ext cx="1945465" cy="3033691"/>
          </a:xfrm>
        </p:spPr>
      </p:pic>
      <p:sp>
        <p:nvSpPr>
          <p:cNvPr id="43" name="Oval 44">
            <a:extLst>
              <a:ext uri="{FF2B5EF4-FFF2-40B4-BE49-F238E27FC236}">
                <a16:creationId xmlns:a16="http://schemas.microsoft.com/office/drawing/2014/main" id="{61A96916-3B8A-4D58-8B61-7946CAF75B85}"/>
              </a:ext>
            </a:extLst>
          </p:cNvPr>
          <p:cNvSpPr>
            <a:spLocks noChangeAspect="1"/>
          </p:cNvSpPr>
          <p:nvPr/>
        </p:nvSpPr>
        <p:spPr>
          <a:xfrm>
            <a:off x="2730262" y="2750288"/>
            <a:ext cx="233215" cy="277687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519839" y="2469622"/>
                </a:moveTo>
                <a:lnTo>
                  <a:pt x="2201779" y="2787682"/>
                </a:lnTo>
                <a:lnTo>
                  <a:pt x="2003023" y="2588926"/>
                </a:lnTo>
                <a:lnTo>
                  <a:pt x="1901669" y="2690281"/>
                </a:lnTo>
                <a:lnTo>
                  <a:pt x="2203868" y="2992480"/>
                </a:lnTo>
                <a:lnTo>
                  <a:pt x="2305222" y="2891125"/>
                </a:lnTo>
                <a:lnTo>
                  <a:pt x="2303133" y="2889037"/>
                </a:lnTo>
                <a:lnTo>
                  <a:pt x="2621194" y="25709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" name="Rectangle 16"/>
          <p:cNvSpPr/>
          <p:nvPr/>
        </p:nvSpPr>
        <p:spPr>
          <a:xfrm rot="2700000">
            <a:off x="6116187" y="2728597"/>
            <a:ext cx="183076" cy="328220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Rectangle 7">
            <a:extLst>
              <a:ext uri="{FF2B5EF4-FFF2-40B4-BE49-F238E27FC236}">
                <a16:creationId xmlns:a16="http://schemas.microsoft.com/office/drawing/2014/main" id="{6E090069-21E3-40ED-B20E-3AA777F0C963}"/>
              </a:ext>
            </a:extLst>
          </p:cNvPr>
          <p:cNvSpPr/>
          <p:nvPr/>
        </p:nvSpPr>
        <p:spPr>
          <a:xfrm rot="18900000">
            <a:off x="2992096" y="1855860"/>
            <a:ext cx="127743" cy="305699"/>
          </a:xfrm>
          <a:custGeom>
            <a:avLst/>
            <a:gdLst/>
            <a:ahLst/>
            <a:cxnLst/>
            <a:rect l="l" t="t" r="r" b="b"/>
            <a:pathLst>
              <a:path w="154109" h="343323">
                <a:moveTo>
                  <a:pt x="102909" y="313772"/>
                </a:moveTo>
                <a:lnTo>
                  <a:pt x="102909" y="328547"/>
                </a:lnTo>
                <a:cubicBezTo>
                  <a:pt x="102909" y="336708"/>
                  <a:pt x="96294" y="343322"/>
                  <a:pt x="88133" y="343323"/>
                </a:cubicBezTo>
                <a:lnTo>
                  <a:pt x="65975" y="343322"/>
                </a:lnTo>
                <a:cubicBezTo>
                  <a:pt x="57814" y="343322"/>
                  <a:pt x="51199" y="336708"/>
                  <a:pt x="51199" y="328547"/>
                </a:cubicBezTo>
                <a:cubicBezTo>
                  <a:pt x="51199" y="323622"/>
                  <a:pt x="51200" y="318696"/>
                  <a:pt x="51200" y="313771"/>
                </a:cubicBezTo>
                <a:close/>
                <a:moveTo>
                  <a:pt x="123327" y="15459"/>
                </a:moveTo>
                <a:cubicBezTo>
                  <a:pt x="141678" y="29245"/>
                  <a:pt x="152926" y="50497"/>
                  <a:pt x="154008" y="73425"/>
                </a:cubicBezTo>
                <a:cubicBezTo>
                  <a:pt x="155089" y="96353"/>
                  <a:pt x="145890" y="118568"/>
                  <a:pt x="128916" y="134021"/>
                </a:cubicBezTo>
                <a:lnTo>
                  <a:pt x="119294" y="123450"/>
                </a:lnTo>
                <a:cubicBezTo>
                  <a:pt x="133118" y="110865"/>
                  <a:pt x="140611" y="92772"/>
                  <a:pt x="139730" y="74098"/>
                </a:cubicBezTo>
                <a:cubicBezTo>
                  <a:pt x="138850" y="55424"/>
                  <a:pt x="129689" y="38115"/>
                  <a:pt x="114743" y="26887"/>
                </a:cubicBezTo>
                <a:close/>
                <a:moveTo>
                  <a:pt x="136698" y="17411"/>
                </a:moveTo>
                <a:cubicBezTo>
                  <a:pt x="103758" y="-15529"/>
                  <a:pt x="50351" y="-15529"/>
                  <a:pt x="17412" y="17411"/>
                </a:cubicBezTo>
                <a:cubicBezTo>
                  <a:pt x="-15528" y="50351"/>
                  <a:pt x="-15528" y="103757"/>
                  <a:pt x="17412" y="136697"/>
                </a:cubicBezTo>
                <a:cubicBezTo>
                  <a:pt x="50351" y="169637"/>
                  <a:pt x="103758" y="169637"/>
                  <a:pt x="136698" y="136697"/>
                </a:cubicBezTo>
                <a:cubicBezTo>
                  <a:pt x="169637" y="103757"/>
                  <a:pt x="169637" y="50351"/>
                  <a:pt x="136698" y="17411"/>
                </a:cubicBezTo>
                <a:close/>
                <a:moveTo>
                  <a:pt x="154109" y="0"/>
                </a:moveTo>
                <a:cubicBezTo>
                  <a:pt x="196665" y="42556"/>
                  <a:pt x="196665" y="111552"/>
                  <a:pt x="154109" y="154108"/>
                </a:cubicBezTo>
                <a:cubicBezTo>
                  <a:pt x="139576" y="168641"/>
                  <a:pt x="121959" y="178211"/>
                  <a:pt x="102912" y="180994"/>
                </a:cubicBezTo>
                <a:lnTo>
                  <a:pt x="102912" y="308310"/>
                </a:lnTo>
                <a:lnTo>
                  <a:pt x="51197" y="308310"/>
                </a:lnTo>
                <a:lnTo>
                  <a:pt x="51197" y="180994"/>
                </a:lnTo>
                <a:cubicBezTo>
                  <a:pt x="32150" y="178211"/>
                  <a:pt x="14534" y="168641"/>
                  <a:pt x="0" y="154108"/>
                </a:cubicBezTo>
                <a:cubicBezTo>
                  <a:pt x="-42555" y="111552"/>
                  <a:pt x="-42555" y="42556"/>
                  <a:pt x="0" y="0"/>
                </a:cubicBezTo>
                <a:cubicBezTo>
                  <a:pt x="42556" y="-42556"/>
                  <a:pt x="111553" y="-42556"/>
                  <a:pt x="154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5" name="Trapezoid 13">
            <a:extLst>
              <a:ext uri="{FF2B5EF4-FFF2-40B4-BE49-F238E27FC236}">
                <a16:creationId xmlns:a16="http://schemas.microsoft.com/office/drawing/2014/main" id="{45FBF74F-3111-4C71-8DB3-85332DF59EC7}"/>
              </a:ext>
            </a:extLst>
          </p:cNvPr>
          <p:cNvSpPr/>
          <p:nvPr/>
        </p:nvSpPr>
        <p:spPr>
          <a:xfrm>
            <a:off x="5814219" y="1884132"/>
            <a:ext cx="288870" cy="256557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9195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About the Complaint Process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…</a:t>
            </a:r>
          </a:p>
        </p:txBody>
      </p:sp>
      <p:sp>
        <p:nvSpPr>
          <p:cNvPr id="4" name="Rectangle 3"/>
          <p:cNvSpPr/>
          <p:nvPr/>
        </p:nvSpPr>
        <p:spPr>
          <a:xfrm>
            <a:off x="1610094" y="1635647"/>
            <a:ext cx="5904000" cy="7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907705" y="1707647"/>
            <a:ext cx="59046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18288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Complaints may be filed by anyone</a:t>
            </a:r>
          </a:p>
          <a:p>
            <a:pPr indent="-18288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Must use the official complaint form (CE Form 50)</a:t>
            </a:r>
          </a:p>
          <a:p>
            <a:pPr lvl="1" indent="-18288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ko-KR" sz="1600" u="sng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To be investigated, an allegation must be based on personal knowledge or information other than hearsay</a:t>
            </a:r>
          </a:p>
          <a:p>
            <a:pPr indent="-18288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All complaints must be sworn</a:t>
            </a:r>
          </a:p>
          <a:p>
            <a:pPr indent="-18288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All complaints are confidential until:</a:t>
            </a:r>
          </a:p>
          <a:p>
            <a:pPr lvl="1" indent="-18288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The matter is dismissed;</a:t>
            </a:r>
          </a:p>
          <a:p>
            <a:pPr lvl="1" indent="-18288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Probable cause is found; or</a:t>
            </a:r>
          </a:p>
          <a:p>
            <a:pPr lvl="1" indent="-18288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Confidentiality is waived.</a:t>
            </a:r>
          </a:p>
          <a:p>
            <a:pPr indent="-18288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The Commission can accept referrals from certain agencies</a:t>
            </a: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6E090069-21E3-40ED-B20E-3AA777F0C963}"/>
              </a:ext>
            </a:extLst>
          </p:cNvPr>
          <p:cNvSpPr/>
          <p:nvPr/>
        </p:nvSpPr>
        <p:spPr>
          <a:xfrm rot="18900000">
            <a:off x="4493101" y="998085"/>
            <a:ext cx="229807" cy="483037"/>
          </a:xfrm>
          <a:custGeom>
            <a:avLst/>
            <a:gdLst/>
            <a:ahLst/>
            <a:cxnLst/>
            <a:rect l="l" t="t" r="r" b="b"/>
            <a:pathLst>
              <a:path w="154109" h="343323">
                <a:moveTo>
                  <a:pt x="102909" y="313772"/>
                </a:moveTo>
                <a:lnTo>
                  <a:pt x="102909" y="328547"/>
                </a:lnTo>
                <a:cubicBezTo>
                  <a:pt x="102909" y="336708"/>
                  <a:pt x="96294" y="343322"/>
                  <a:pt x="88133" y="343323"/>
                </a:cubicBezTo>
                <a:lnTo>
                  <a:pt x="65975" y="343322"/>
                </a:lnTo>
                <a:cubicBezTo>
                  <a:pt x="57814" y="343322"/>
                  <a:pt x="51199" y="336708"/>
                  <a:pt x="51199" y="328547"/>
                </a:cubicBezTo>
                <a:cubicBezTo>
                  <a:pt x="51199" y="323622"/>
                  <a:pt x="51200" y="318696"/>
                  <a:pt x="51200" y="313771"/>
                </a:cubicBezTo>
                <a:close/>
                <a:moveTo>
                  <a:pt x="123327" y="15459"/>
                </a:moveTo>
                <a:cubicBezTo>
                  <a:pt x="141678" y="29245"/>
                  <a:pt x="152926" y="50497"/>
                  <a:pt x="154008" y="73425"/>
                </a:cubicBezTo>
                <a:cubicBezTo>
                  <a:pt x="155089" y="96353"/>
                  <a:pt x="145890" y="118568"/>
                  <a:pt x="128916" y="134021"/>
                </a:cubicBezTo>
                <a:lnTo>
                  <a:pt x="119294" y="123450"/>
                </a:lnTo>
                <a:cubicBezTo>
                  <a:pt x="133118" y="110865"/>
                  <a:pt x="140611" y="92772"/>
                  <a:pt x="139730" y="74098"/>
                </a:cubicBezTo>
                <a:cubicBezTo>
                  <a:pt x="138850" y="55424"/>
                  <a:pt x="129689" y="38115"/>
                  <a:pt x="114743" y="26887"/>
                </a:cubicBezTo>
                <a:close/>
                <a:moveTo>
                  <a:pt x="136698" y="17411"/>
                </a:moveTo>
                <a:cubicBezTo>
                  <a:pt x="103758" y="-15529"/>
                  <a:pt x="50351" y="-15529"/>
                  <a:pt x="17412" y="17411"/>
                </a:cubicBezTo>
                <a:cubicBezTo>
                  <a:pt x="-15528" y="50351"/>
                  <a:pt x="-15528" y="103757"/>
                  <a:pt x="17412" y="136697"/>
                </a:cubicBezTo>
                <a:cubicBezTo>
                  <a:pt x="50351" y="169637"/>
                  <a:pt x="103758" y="169637"/>
                  <a:pt x="136698" y="136697"/>
                </a:cubicBezTo>
                <a:cubicBezTo>
                  <a:pt x="169637" y="103757"/>
                  <a:pt x="169637" y="50351"/>
                  <a:pt x="136698" y="17411"/>
                </a:cubicBezTo>
                <a:close/>
                <a:moveTo>
                  <a:pt x="154109" y="0"/>
                </a:moveTo>
                <a:cubicBezTo>
                  <a:pt x="196665" y="42556"/>
                  <a:pt x="196665" y="111552"/>
                  <a:pt x="154109" y="154108"/>
                </a:cubicBezTo>
                <a:cubicBezTo>
                  <a:pt x="139576" y="168641"/>
                  <a:pt x="121959" y="178211"/>
                  <a:pt x="102912" y="180994"/>
                </a:cubicBezTo>
                <a:lnTo>
                  <a:pt x="102912" y="308310"/>
                </a:lnTo>
                <a:lnTo>
                  <a:pt x="51197" y="308310"/>
                </a:lnTo>
                <a:lnTo>
                  <a:pt x="51197" y="180994"/>
                </a:lnTo>
                <a:cubicBezTo>
                  <a:pt x="32150" y="178211"/>
                  <a:pt x="14534" y="168641"/>
                  <a:pt x="0" y="154108"/>
                </a:cubicBezTo>
                <a:cubicBezTo>
                  <a:pt x="-42555" y="111552"/>
                  <a:pt x="-42555" y="42556"/>
                  <a:pt x="0" y="0"/>
                </a:cubicBezTo>
                <a:cubicBezTo>
                  <a:pt x="42556" y="-42556"/>
                  <a:pt x="111553" y="-42556"/>
                  <a:pt x="15410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4942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9906" y="249793"/>
            <a:ext cx="9144000" cy="1000473"/>
          </a:xfrm>
        </p:spPr>
        <p:txBody>
          <a:bodyPr/>
          <a:lstStyle/>
          <a:p>
            <a:r>
              <a:rPr lang="en-US" altLang="ko-KR" dirty="0"/>
              <a:t>Misuse of Public Position – </a:t>
            </a:r>
          </a:p>
          <a:p>
            <a:r>
              <a:rPr lang="en-US" altLang="ko-KR" dirty="0"/>
              <a:t>Sections 112.313(6) and 112.313(8)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10094" y="1485812"/>
            <a:ext cx="590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7315" y="1648979"/>
            <a:ext cx="668955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These two prohibitions are applicable to </a:t>
            </a:r>
            <a:r>
              <a:rPr kumimoji="0" lang="en-US" altLang="ko-KR" sz="1600" b="0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all</a:t>
            </a: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 public officers and employees—State and local—in Florida</a:t>
            </a:r>
          </a:p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altLang="ko-KR" sz="1600" dirty="0">
              <a:solidFill>
                <a:prstClr val="black">
                  <a:lumMod val="75000"/>
                  <a:lumOff val="25000"/>
                </a:prstClr>
              </a:solidFill>
              <a:latin typeface="Arial"/>
              <a:cs typeface="Arial" pitchFamily="34" charset="0"/>
            </a:endParaRPr>
          </a:p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Section 112.313(6) – A public officer or public employee may not:</a:t>
            </a:r>
          </a:p>
          <a:p>
            <a:pPr marL="800100" lvl="1" indent="-342900">
              <a:spcAft>
                <a:spcPts val="600"/>
              </a:spcAft>
              <a:buAutoNum type="arabicPeriod"/>
              <a:defRPr/>
            </a:pP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“Corruptly” use or attempt to use;</a:t>
            </a:r>
          </a:p>
          <a:p>
            <a:pPr marL="800100" lvl="1" indent="-342900">
              <a:spcAft>
                <a:spcPts val="600"/>
              </a:spcAft>
              <a:buAutoNum type="arabicPeriod"/>
              <a:defRPr/>
            </a:pP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His or her </a:t>
            </a:r>
            <a:r>
              <a:rPr kumimoji="0" lang="en-US" altLang="ko-K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publi</a:t>
            </a:r>
            <a:r>
              <a:rPr lang="en-US" altLang="ko-KR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c position or resources;</a:t>
            </a:r>
          </a:p>
          <a:p>
            <a:pPr marL="800100" lvl="1" indent="-342900">
              <a:spcAft>
                <a:spcPts val="600"/>
              </a:spcAft>
              <a:buAutoNum type="arabicPeriod"/>
              <a:defRPr/>
            </a:pP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T</a:t>
            </a:r>
            <a:r>
              <a:rPr lang="en-US" altLang="ko-KR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o obtain a special benefit for privilege;</a:t>
            </a:r>
          </a:p>
          <a:p>
            <a:pPr marL="800100" lvl="1" indent="-342900">
              <a:spcAft>
                <a:spcPts val="600"/>
              </a:spcAft>
              <a:buAutoNum type="arabicPeriod"/>
              <a:defRPr/>
            </a:pP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F</a:t>
            </a:r>
            <a:r>
              <a:rPr lang="en-US" altLang="ko-KR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or oneself or others</a:t>
            </a:r>
            <a:endParaRPr kumimoji="0" lang="en-US" altLang="ko-KR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cs typeface="Arial" pitchFamily="34" charset="0"/>
            </a:endParaRPr>
          </a:p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altLang="ko-KR" sz="1600" dirty="0">
              <a:solidFill>
                <a:prstClr val="black">
                  <a:lumMod val="75000"/>
                  <a:lumOff val="25000"/>
                </a:prstClr>
              </a:solidFill>
              <a:latin typeface="Arial"/>
              <a:cs typeface="Arial" pitchFamily="34" charset="0"/>
            </a:endParaRPr>
          </a:p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Section 112.313(8) – May not disclose information learned through one’s public position that is not available to the public </a:t>
            </a:r>
          </a:p>
        </p:txBody>
      </p:sp>
    </p:spTree>
    <p:extLst>
      <p:ext uri="{BB962C8B-B14F-4D97-AF65-F5344CB8AC3E}">
        <p14:creationId xmlns:p14="http://schemas.microsoft.com/office/powerpoint/2010/main" val="4074199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9906" y="249793"/>
            <a:ext cx="9144000" cy="1000473"/>
          </a:xfrm>
        </p:spPr>
        <p:txBody>
          <a:bodyPr/>
          <a:lstStyle/>
          <a:p>
            <a:r>
              <a:rPr lang="en-US" altLang="ko-KR" dirty="0"/>
              <a:t>The Constitutional “Abuse” Prohibition– </a:t>
            </a:r>
          </a:p>
          <a:p>
            <a:r>
              <a:rPr lang="en-US" altLang="ko-KR" dirty="0"/>
              <a:t>Article II, Section 8(h)(2), Fla. Const.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10094" y="1485812"/>
            <a:ext cx="590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7315" y="1648979"/>
            <a:ext cx="668955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Also applies to all public officers and employees in Florida, both State and local</a:t>
            </a:r>
          </a:p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cs typeface="Arial" pitchFamily="34" charset="0"/>
            </a:endParaRPr>
          </a:p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Applies if one intentionally “</a:t>
            </a:r>
            <a:r>
              <a:rPr kumimoji="0" lang="en-US" altLang="ko-KR" sz="1600" b="0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abuses</a:t>
            </a: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” their public position to obtain a “</a:t>
            </a:r>
            <a:r>
              <a:rPr kumimoji="0" lang="en-US" altLang="ko-KR" sz="1600" b="0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disproportionate benefit</a:t>
            </a: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” for themselves, a spouse or child, an employer, or an affiliated business</a:t>
            </a:r>
          </a:p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cs typeface="Arial" pitchFamily="34" charset="0"/>
            </a:endParaRPr>
          </a:p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“Intent” is an element – Must act with a “</a:t>
            </a:r>
            <a:r>
              <a:rPr kumimoji="0" lang="en-US" altLang="ko-KR" sz="1600" b="0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wrongful intent</a:t>
            </a: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” to obtain a privilege, benefit, or exemption that is “</a:t>
            </a:r>
            <a:r>
              <a:rPr kumimoji="0" lang="en-US" altLang="ko-KR" sz="1600" b="0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inconsistent with the proper performance</a:t>
            </a: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” of one’s </a:t>
            </a:r>
            <a:r>
              <a:rPr kumimoji="0" lang="en-US" altLang="ko-K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publi</a:t>
            </a:r>
            <a:r>
              <a:rPr lang="en-US" altLang="ko-KR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c duties (CEO 21-01 and CEO 19-23)</a:t>
            </a:r>
            <a:endParaRPr kumimoji="0" lang="en-US" altLang="ko-KR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362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08350" y="506843"/>
            <a:ext cx="9144000" cy="576064"/>
          </a:xfrm>
        </p:spPr>
        <p:txBody>
          <a:bodyPr/>
          <a:lstStyle/>
          <a:p>
            <a:r>
              <a:rPr lang="en-US" dirty="0"/>
              <a:t>Anti-Nepotism – </a:t>
            </a:r>
          </a:p>
          <a:p>
            <a:r>
              <a:rPr lang="en-US" dirty="0"/>
              <a:t>Section 112.3135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636295" y="1367530"/>
            <a:ext cx="6088111" cy="37759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Applies if one appoints, employs, promotes, or advances a relative</a:t>
            </a:r>
          </a:p>
          <a:p>
            <a:pPr marL="685800" lvl="1" defTabSz="914400" latinLnBrk="1">
              <a:spcBef>
                <a:spcPts val="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US" altLang="ko-KR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Also applies if one “advocates” for a relative’s appointment, employment, promotion or advancement</a:t>
            </a:r>
            <a:endParaRPr kumimoji="0" lang="en-US" altLang="ko-KR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cs typeface="Arial" pitchFamily="34" charset="0"/>
            </a:endParaRPr>
          </a:p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cs typeface="Arial" pitchFamily="34" charset="0"/>
            </a:endParaRPr>
          </a:p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A violation can be found even if the public officer did </a:t>
            </a:r>
            <a:r>
              <a:rPr kumimoji="0" lang="en-US" altLang="ko-KR" sz="1600" b="0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not</a:t>
            </a: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 participate in the actual decision/vote to hire their relative</a:t>
            </a:r>
            <a:endParaRPr lang="en-US" altLang="ko-KR" sz="1600" dirty="0">
              <a:solidFill>
                <a:prstClr val="black">
                  <a:lumMod val="75000"/>
                  <a:lumOff val="25000"/>
                </a:prstClr>
              </a:solidFill>
              <a:latin typeface="Arial"/>
              <a:cs typeface="Arial" pitchFamily="34" charset="0"/>
            </a:endParaRPr>
          </a:p>
          <a:p>
            <a:pPr marL="685800" lvl="1" defTabSz="914400" latinLnBrk="1">
              <a:spcBef>
                <a:spcPts val="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kumimoji="0" lang="en-US" altLang="ko-KR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Statute is triggered if the collegial body on which the officer serves made the decision</a:t>
            </a:r>
          </a:p>
          <a:p>
            <a:pPr marL="0" marR="0" lvl="0" indent="-182880" algn="just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1900" dirty="0">
              <a:solidFill>
                <a:prstClr val="black">
                  <a:lumMod val="75000"/>
                  <a:lumOff val="25000"/>
                </a:prstClr>
              </a:solidFill>
              <a:latin typeface="Arial"/>
              <a:cs typeface="Arial" pitchFamily="34" charset="0"/>
            </a:endParaRPr>
          </a:p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Will not apply to independent contractors</a:t>
            </a:r>
          </a:p>
        </p:txBody>
      </p:sp>
      <p:sp>
        <p:nvSpPr>
          <p:cNvPr id="5" name="Rectangle 4"/>
          <p:cNvSpPr/>
          <p:nvPr/>
        </p:nvSpPr>
        <p:spPr>
          <a:xfrm>
            <a:off x="1419594" y="1374348"/>
            <a:ext cx="5904000" cy="7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2152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08350" y="506843"/>
            <a:ext cx="9144000" cy="576064"/>
          </a:xfrm>
        </p:spPr>
        <p:txBody>
          <a:bodyPr/>
          <a:lstStyle/>
          <a:p>
            <a:r>
              <a:rPr lang="en-US" dirty="0"/>
              <a:t>Dual Office-Holding and</a:t>
            </a:r>
          </a:p>
          <a:p>
            <a:r>
              <a:rPr lang="en-US" dirty="0"/>
              <a:t>Additional Public Employment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636295" y="1367530"/>
            <a:ext cx="6088111" cy="37759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tabLst/>
              <a:defRPr/>
            </a:pPr>
            <a:endParaRPr kumimoji="0" lang="en-US" altLang="ko-KR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cs typeface="Arial" pitchFamily="34" charset="0"/>
            </a:endParaRPr>
          </a:p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Section 112.313(10) – If a public officer is employed by an agency, he cannot serve on that agency’s governing board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tabLst/>
              <a:defRPr/>
            </a:pPr>
            <a:endParaRPr kumimoji="0" lang="en-US" altLang="ko-KR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cs typeface="Arial" pitchFamily="34" charset="0"/>
            </a:endParaRPr>
          </a:p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Section 112.3125 – </a:t>
            </a:r>
            <a:r>
              <a:rPr kumimoji="0" lang="en-US" altLang="ko-KR" sz="1600" b="0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Elected</a:t>
            </a:r>
            <a:r>
              <a:rPr kumimoji="0" lang="en-US" altLang="ko-K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 public officers may not accept outside public employment without complying with some additional steps</a:t>
            </a:r>
          </a:p>
          <a:p>
            <a:pPr marL="685800" lvl="1" defTabSz="914400" latinLnBrk="1">
              <a:spcBef>
                <a:spcPts val="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US" altLang="ko-KR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Position must be publicly advertised</a:t>
            </a:r>
          </a:p>
          <a:p>
            <a:pPr marL="685800" lvl="1" defTabSz="914400" latinLnBrk="1">
              <a:spcBef>
                <a:spcPts val="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kumimoji="0" lang="en-US" altLang="ko-KR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rPr>
              <a:t>Position must already be in existence</a:t>
            </a:r>
          </a:p>
          <a:p>
            <a:pPr marL="685800" lvl="1" defTabSz="914400" latinLnBrk="1">
              <a:spcBef>
                <a:spcPts val="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US" altLang="ko-KR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Public officer must be subject to same hiring criteria as anyone else, </a:t>
            </a:r>
            <a:r>
              <a:rPr lang="en-US" altLang="ko-KR" u="sng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and</a:t>
            </a:r>
            <a:r>
              <a:rPr lang="en-US" altLang="ko-KR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 pitchFamily="34" charset="0"/>
              </a:rPr>
              <a:t> meet or exceed that criteria</a:t>
            </a:r>
            <a:endParaRPr kumimoji="0" lang="en-US" altLang="ko-KR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19594" y="1374348"/>
            <a:ext cx="5904000" cy="7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0282384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ALLPPT-COLOR-A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8B2A3"/>
      </a:accent1>
      <a:accent2>
        <a:srgbClr val="A4B4EA"/>
      </a:accent2>
      <a:accent3>
        <a:srgbClr val="98DFBB"/>
      </a:accent3>
      <a:accent4>
        <a:srgbClr val="9AD3E9"/>
      </a:accent4>
      <a:accent5>
        <a:srgbClr val="576868"/>
      </a:accent5>
      <a:accent6>
        <a:srgbClr val="CBCBCB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ALLPPT-COLOR-A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8B2A3"/>
      </a:accent1>
      <a:accent2>
        <a:srgbClr val="A4B4EA"/>
      </a:accent2>
      <a:accent3>
        <a:srgbClr val="9AD3E9"/>
      </a:accent3>
      <a:accent4>
        <a:srgbClr val="98DFBB"/>
      </a:accent4>
      <a:accent5>
        <a:srgbClr val="CBCBCB"/>
      </a:accent5>
      <a:accent6>
        <a:srgbClr val="576868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9AD3E9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Section Break Slide Master">
  <a:themeElements>
    <a:clrScheme name="ALLPPT-COLOR-A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8B2A3"/>
      </a:accent1>
      <a:accent2>
        <a:srgbClr val="A4B4EA"/>
      </a:accent2>
      <a:accent3>
        <a:srgbClr val="9AD3E9"/>
      </a:accent3>
      <a:accent4>
        <a:srgbClr val="98DFBB"/>
      </a:accent4>
      <a:accent5>
        <a:srgbClr val="CBCBCB"/>
      </a:accent5>
      <a:accent6>
        <a:srgbClr val="576868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9355</TotalTime>
  <Words>1685</Words>
  <Application>Microsoft Office PowerPoint</Application>
  <PresentationFormat>On-screen Show (16:9)</PresentationFormat>
  <Paragraphs>231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맑은 고딕</vt:lpstr>
      <vt:lpstr>Arial</vt:lpstr>
      <vt:lpstr>Wingdings 3</vt:lpstr>
      <vt:lpstr>Cover and End Slide Master</vt:lpstr>
      <vt:lpstr>Contents Slide Master</vt:lpstr>
      <vt:lpstr>Section Break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Schafer, Grayden</cp:lastModifiedBy>
  <cp:revision>390</cp:revision>
  <cp:lastPrinted>2024-11-04T19:58:44Z</cp:lastPrinted>
  <dcterms:created xsi:type="dcterms:W3CDTF">2016-12-05T23:26:54Z</dcterms:created>
  <dcterms:modified xsi:type="dcterms:W3CDTF">2025-06-03T15:42:55Z</dcterms:modified>
</cp:coreProperties>
</file>